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7" r:id="rId2"/>
    <p:sldId id="268" r:id="rId3"/>
    <p:sldId id="269" r:id="rId4"/>
    <p:sldId id="270" r:id="rId5"/>
    <p:sldId id="261" r:id="rId6"/>
    <p:sldId id="256" r:id="rId7"/>
    <p:sldId id="257" r:id="rId8"/>
    <p:sldId id="258" r:id="rId9"/>
    <p:sldId id="259" r:id="rId10"/>
    <p:sldId id="260"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876"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94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hyperlink" Target="https://percobain.github.io/Drought-Managemen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sz="1400"/>
          </a:p>
        </p:txBody>
      </p:sp>
      <p:sp>
        <p:nvSpPr>
          <p:cNvPr id="3" name="Shape 1"/>
          <p:cNvSpPr/>
          <p:nvPr/>
        </p:nvSpPr>
        <p:spPr>
          <a:xfrm>
            <a:off x="0" y="0"/>
            <a:ext cx="14630400" cy="8229600"/>
          </a:xfrm>
          <a:prstGeom prst="rect">
            <a:avLst/>
          </a:prstGeom>
          <a:solidFill>
            <a:srgbClr val="241631"/>
          </a:solidFill>
          <a:ln/>
        </p:spPr>
        <p:txBody>
          <a:bodyPr/>
          <a:lstStyle/>
          <a:p>
            <a:endParaRPr lang="en-IN" sz="1400"/>
          </a:p>
        </p:txBody>
      </p:sp>
      <p:sp>
        <p:nvSpPr>
          <p:cNvPr id="4" name="Text 2"/>
          <p:cNvSpPr/>
          <p:nvPr/>
        </p:nvSpPr>
        <p:spPr>
          <a:xfrm>
            <a:off x="833200" y="1668185"/>
            <a:ext cx="7477601" cy="2499598"/>
          </a:xfrm>
          <a:prstGeom prst="rect">
            <a:avLst/>
          </a:prstGeom>
          <a:noFill/>
          <a:ln/>
        </p:spPr>
        <p:txBody>
          <a:bodyPr wrap="square" rtlCol="0" anchor="t"/>
          <a:lstStyle/>
          <a:p>
            <a:pPr>
              <a:lnSpc>
                <a:spcPts val="6560"/>
              </a:lnSpc>
            </a:pPr>
            <a:r>
              <a:rPr lang="en-US" sz="5249" b="1" dirty="0">
                <a:solidFill>
                  <a:srgbClr val="FF726D"/>
                </a:solidFill>
                <a:latin typeface="Inconsolata" pitchFamily="34" charset="0"/>
                <a:ea typeface="Inconsolata" pitchFamily="34" charset="-122"/>
                <a:cs typeface="Inconsolata" pitchFamily="34" charset="-120"/>
              </a:rPr>
              <a:t>Monitoring and Managing Water Quality Parameters</a:t>
            </a:r>
            <a:endParaRPr lang="en-US" sz="5249" dirty="0"/>
          </a:p>
        </p:txBody>
      </p:sp>
      <p:sp>
        <p:nvSpPr>
          <p:cNvPr id="5" name="Text 3"/>
          <p:cNvSpPr/>
          <p:nvPr/>
        </p:nvSpPr>
        <p:spPr>
          <a:xfrm>
            <a:off x="833200" y="4501039"/>
            <a:ext cx="7477601" cy="1421606"/>
          </a:xfrm>
          <a:prstGeom prst="rect">
            <a:avLst/>
          </a:prstGeom>
          <a:noFill/>
          <a:ln/>
        </p:spPr>
        <p:txBody>
          <a:bodyPr wrap="square" rtlCol="0" anchor="t"/>
          <a:lstStyle/>
          <a:p>
            <a:pPr>
              <a:lnSpc>
                <a:spcPts val="2798"/>
              </a:lnSpc>
            </a:pPr>
            <a:r>
              <a:rPr lang="en-US" sz="1750" dirty="0">
                <a:solidFill>
                  <a:srgbClr val="DAD1E6"/>
                </a:solidFill>
                <a:latin typeface="Fira Sans" pitchFamily="34" charset="0"/>
                <a:ea typeface="Fira Sans" pitchFamily="34" charset="-122"/>
                <a:cs typeface="Fira Sans" pitchFamily="34" charset="-120"/>
              </a:rPr>
              <a:t>Water quality refers to the physical, chemical, and biological characteristics of water, which collectively determine its suitability for various purposes, including drinking, industrial use, agricultural use, and sustaining aquatic ecosystems.</a:t>
            </a:r>
            <a:endParaRPr lang="en-US" sz="1750" dirty="0"/>
          </a:p>
        </p:txBody>
      </p:sp>
      <p:sp>
        <p:nvSpPr>
          <p:cNvPr id="6" name="Shape 4"/>
          <p:cNvSpPr/>
          <p:nvPr/>
        </p:nvSpPr>
        <p:spPr>
          <a:xfrm>
            <a:off x="833199" y="6189227"/>
            <a:ext cx="355402" cy="355402"/>
          </a:xfrm>
          <a:prstGeom prst="roundRect">
            <a:avLst>
              <a:gd name="adj" fmla="val 25726039"/>
            </a:avLst>
          </a:prstGeom>
          <a:noFill/>
          <a:ln w="7620">
            <a:solidFill>
              <a:srgbClr val="FFFFFF"/>
            </a:solidFill>
            <a:prstDash val="solid"/>
          </a:ln>
        </p:spPr>
        <p:txBody>
          <a:bodyPr/>
          <a:lstStyle/>
          <a:p>
            <a:endParaRPr lang="en-IN" sz="1400"/>
          </a:p>
        </p:txBody>
      </p:sp>
      <p:pic>
        <p:nvPicPr>
          <p:cNvPr id="7" name="Image 0" descr="preencoded.png"/>
          <p:cNvPicPr>
            <a:picLocks noChangeAspect="1"/>
          </p:cNvPicPr>
          <p:nvPr/>
        </p:nvPicPr>
        <p:blipFill>
          <a:blip r:embed="rId3"/>
          <a:stretch>
            <a:fillRect/>
          </a:stretch>
        </p:blipFill>
        <p:spPr>
          <a:xfrm>
            <a:off x="840819" y="6196847"/>
            <a:ext cx="340162" cy="340162"/>
          </a:xfrm>
          <a:prstGeom prst="rect">
            <a:avLst/>
          </a:prstGeom>
        </p:spPr>
      </p:pic>
      <p:sp>
        <p:nvSpPr>
          <p:cNvPr id="8" name="Text 5"/>
          <p:cNvSpPr/>
          <p:nvPr/>
        </p:nvSpPr>
        <p:spPr>
          <a:xfrm>
            <a:off x="1299686" y="6172557"/>
            <a:ext cx="1638300" cy="388858"/>
          </a:xfrm>
          <a:prstGeom prst="rect">
            <a:avLst/>
          </a:prstGeom>
          <a:noFill/>
          <a:ln/>
        </p:spPr>
        <p:txBody>
          <a:bodyPr wrap="none" rtlCol="0" anchor="t"/>
          <a:lstStyle/>
          <a:p>
            <a:pPr>
              <a:lnSpc>
                <a:spcPts val="3062"/>
              </a:lnSpc>
            </a:pPr>
            <a:r>
              <a:rPr lang="en-US" sz="2186" b="1" dirty="0">
                <a:solidFill>
                  <a:srgbClr val="DAD1E6"/>
                </a:solidFill>
                <a:latin typeface="Fira Sans" pitchFamily="34" charset="0"/>
                <a:ea typeface="Fira Sans" pitchFamily="34" charset="-122"/>
                <a:cs typeface="Fira Sans" pitchFamily="34" charset="-120"/>
              </a:rPr>
              <a:t>by Percobain</a:t>
            </a:r>
            <a:endParaRPr lang="en-US" sz="2186" dirty="0"/>
          </a:p>
        </p:txBody>
      </p:sp>
      <p:pic>
        <p:nvPicPr>
          <p:cNvPr id="9"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11" name="Picture 10">
            <a:extLst>
              <a:ext uri="{FF2B5EF4-FFF2-40B4-BE49-F238E27FC236}">
                <a16:creationId xmlns:a16="http://schemas.microsoft.com/office/drawing/2014/main" id="{86CDFF60-E36D-4A79-AA1E-7720F4DFCA4A}"/>
              </a:ext>
            </a:extLst>
          </p:cNvPr>
          <p:cNvPicPr>
            <a:picLocks noChangeAspect="1"/>
          </p:cNvPicPr>
          <p:nvPr/>
        </p:nvPicPr>
        <p:blipFill>
          <a:blip r:embed="rId5"/>
          <a:stretch>
            <a:fillRect/>
          </a:stretch>
        </p:blipFill>
        <p:spPr>
          <a:xfrm>
            <a:off x="3" y="-971"/>
            <a:ext cx="2137147" cy="535682"/>
          </a:xfrm>
          <a:prstGeom prst="rect">
            <a:avLst/>
          </a:prstGeom>
        </p:spPr>
      </p:pic>
      <p:pic>
        <p:nvPicPr>
          <p:cNvPr id="12" name="Picture 11">
            <a:extLst>
              <a:ext uri="{FF2B5EF4-FFF2-40B4-BE49-F238E27FC236}">
                <a16:creationId xmlns:a16="http://schemas.microsoft.com/office/drawing/2014/main" id="{4027B747-5600-5E0C-B1CC-DE35C5A02281}"/>
              </a:ext>
            </a:extLst>
          </p:cNvPr>
          <p:cNvPicPr>
            <a:picLocks noChangeAspect="1"/>
          </p:cNvPicPr>
          <p:nvPr/>
        </p:nvPicPr>
        <p:blipFill>
          <a:blip r:embed="rId6"/>
          <a:stretch>
            <a:fillRect/>
          </a:stretch>
        </p:blipFill>
        <p:spPr>
          <a:xfrm>
            <a:off x="13685836" y="4697"/>
            <a:ext cx="944563" cy="535682"/>
          </a:xfrm>
          <a:prstGeom prst="rect">
            <a:avLst/>
          </a:prstGeom>
        </p:spPr>
      </p:pic>
      <p:pic>
        <p:nvPicPr>
          <p:cNvPr id="13" name="Picture 12">
            <a:extLst>
              <a:ext uri="{FF2B5EF4-FFF2-40B4-BE49-F238E27FC236}">
                <a16:creationId xmlns:a16="http://schemas.microsoft.com/office/drawing/2014/main" id="{65844A9B-EC9D-479E-5365-67629490FBEC}"/>
              </a:ext>
            </a:extLst>
          </p:cNvPr>
          <p:cNvPicPr>
            <a:picLocks noChangeAspect="1"/>
          </p:cNvPicPr>
          <p:nvPr/>
        </p:nvPicPr>
        <p:blipFill>
          <a:blip r:embed="rId7"/>
          <a:stretch>
            <a:fillRect/>
          </a:stretch>
        </p:blipFill>
        <p:spPr>
          <a:xfrm>
            <a:off x="0" y="8011034"/>
            <a:ext cx="14630400" cy="2138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IN" dirty="0"/>
          </a:p>
        </p:txBody>
      </p:sp>
      <p:pic>
        <p:nvPicPr>
          <p:cNvPr id="5" name="Image 2" descr="preencoded.png">
            <a:hlinkClick r:id="rId4"/>
          </p:cNvPr>
          <p:cNvPicPr>
            <a:picLocks noChangeAspect="1"/>
          </p:cNvPicPr>
          <p:nvPr/>
        </p:nvPicPr>
        <p:blipFill>
          <a:blip r:embed="rId5"/>
          <a:stretch>
            <a:fillRect/>
          </a:stretch>
        </p:blipFill>
        <p:spPr>
          <a:xfrm>
            <a:off x="2624376" y="4123134"/>
            <a:ext cx="9381649" cy="1531858"/>
          </a:xfrm>
          <a:prstGeom prst="rect">
            <a:avLst/>
          </a:prstGeom>
        </p:spPr>
      </p:pic>
      <p:sp>
        <p:nvSpPr>
          <p:cNvPr id="7" name="Rectangle 6">
            <a:extLst>
              <a:ext uri="{FF2B5EF4-FFF2-40B4-BE49-F238E27FC236}">
                <a16:creationId xmlns:a16="http://schemas.microsoft.com/office/drawing/2014/main" id="{3CE5AAB3-AC7A-0EF4-BC88-4DDB4A0A1C3A}"/>
              </a:ext>
            </a:extLst>
          </p:cNvPr>
          <p:cNvSpPr/>
          <p:nvPr/>
        </p:nvSpPr>
        <p:spPr>
          <a:xfrm>
            <a:off x="2324099" y="666274"/>
            <a:ext cx="9191625" cy="9144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500" dirty="0">
                <a:solidFill>
                  <a:srgbClr val="FFFFFF"/>
                </a:solidFill>
                <a:latin typeface="Barlow" panose="00000500000000000000" pitchFamily="2" charset="0"/>
                <a:ea typeface="Barlow, sans-serif" pitchFamily="34" charset="-122"/>
                <a:cs typeface="Barlow, sans-serif" pitchFamily="34" charset="-120"/>
              </a:rPr>
              <a:t>Drought Management</a:t>
            </a:r>
            <a:endParaRPr lang="en-US" sz="3500" dirty="0">
              <a:latin typeface="Barlow" panose="00000500000000000000" pitchFamily="2" charset="0"/>
            </a:endParaRPr>
          </a:p>
          <a:p>
            <a:pPr algn="ctr"/>
            <a:endParaRPr lang="en-IN" dirty="0">
              <a:latin typeface="Barlow" panose="00000500000000000000" pitchFamily="2" charset="0"/>
            </a:endParaRPr>
          </a:p>
        </p:txBody>
      </p:sp>
      <p:sp>
        <p:nvSpPr>
          <p:cNvPr id="8" name="Rectangle 7">
            <a:extLst>
              <a:ext uri="{FF2B5EF4-FFF2-40B4-BE49-F238E27FC236}">
                <a16:creationId xmlns:a16="http://schemas.microsoft.com/office/drawing/2014/main" id="{7CBB0259-86AE-D4FB-448D-190AB601F650}"/>
              </a:ext>
            </a:extLst>
          </p:cNvPr>
          <p:cNvSpPr/>
          <p:nvPr/>
        </p:nvSpPr>
        <p:spPr>
          <a:xfrm>
            <a:off x="2624376" y="1857375"/>
            <a:ext cx="9243774" cy="153185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nSpc>
                <a:spcPts val="3281"/>
              </a:lnSpc>
              <a:buNone/>
            </a:pPr>
            <a:r>
              <a:rPr lang="en-US" sz="1800" dirty="0">
                <a:solidFill>
                  <a:srgbClr val="FFFFFF"/>
                </a:solidFill>
                <a:latin typeface="Barlow" pitchFamily="34" charset="0"/>
                <a:ea typeface="Barlow" pitchFamily="34" charset="-122"/>
                <a:cs typeface="Barlow" pitchFamily="34" charset="-120"/>
              </a:rPr>
              <a:t>Explore our webpage dedicated to Drought Management, showcasing the use of AI and IoT technologies for efficient water resource management, all in an engaging and user-friendly design.</a:t>
            </a:r>
            <a:endParaRPr lang="en-US" sz="1800" dirty="0"/>
          </a:p>
        </p:txBody>
      </p:sp>
      <p:pic>
        <p:nvPicPr>
          <p:cNvPr id="4" name="Picture 3">
            <a:extLst>
              <a:ext uri="{FF2B5EF4-FFF2-40B4-BE49-F238E27FC236}">
                <a16:creationId xmlns:a16="http://schemas.microsoft.com/office/drawing/2014/main" id="{E78AB71D-50CB-DACC-5E15-11C697136C89}"/>
              </a:ext>
            </a:extLst>
          </p:cNvPr>
          <p:cNvPicPr>
            <a:picLocks noChangeAspect="1"/>
          </p:cNvPicPr>
          <p:nvPr/>
        </p:nvPicPr>
        <p:blipFill>
          <a:blip r:embed="rId6"/>
          <a:stretch>
            <a:fillRect/>
          </a:stretch>
        </p:blipFill>
        <p:spPr>
          <a:xfrm>
            <a:off x="2" y="-1164"/>
            <a:ext cx="2564576" cy="642818"/>
          </a:xfrm>
          <a:prstGeom prst="rect">
            <a:avLst/>
          </a:prstGeom>
        </p:spPr>
      </p:pic>
      <p:pic>
        <p:nvPicPr>
          <p:cNvPr id="6" name="Picture 5">
            <a:extLst>
              <a:ext uri="{FF2B5EF4-FFF2-40B4-BE49-F238E27FC236}">
                <a16:creationId xmlns:a16="http://schemas.microsoft.com/office/drawing/2014/main" id="{57420240-A387-0700-DE34-C56ED796B0BF}"/>
              </a:ext>
            </a:extLst>
          </p:cNvPr>
          <p:cNvPicPr>
            <a:picLocks noChangeAspect="1"/>
          </p:cNvPicPr>
          <p:nvPr/>
        </p:nvPicPr>
        <p:blipFill>
          <a:blip r:embed="rId7"/>
          <a:stretch>
            <a:fillRect/>
          </a:stretch>
        </p:blipFill>
        <p:spPr>
          <a:xfrm>
            <a:off x="13537777" y="5637"/>
            <a:ext cx="1133475" cy="642818"/>
          </a:xfrm>
          <a:prstGeom prst="rect">
            <a:avLst/>
          </a:prstGeom>
        </p:spPr>
      </p:pic>
      <p:pic>
        <p:nvPicPr>
          <p:cNvPr id="9" name="Picture 8">
            <a:extLst>
              <a:ext uri="{FF2B5EF4-FFF2-40B4-BE49-F238E27FC236}">
                <a16:creationId xmlns:a16="http://schemas.microsoft.com/office/drawing/2014/main" id="{3B1813AE-786E-B529-E84E-175C5A783F7C}"/>
              </a:ext>
            </a:extLst>
          </p:cNvPr>
          <p:cNvPicPr>
            <a:picLocks noChangeAspect="1"/>
          </p:cNvPicPr>
          <p:nvPr/>
        </p:nvPicPr>
        <p:blipFill>
          <a:blip r:embed="rId8"/>
          <a:stretch>
            <a:fillRect/>
          </a:stretch>
        </p:blipFill>
        <p:spPr>
          <a:xfrm>
            <a:off x="0" y="7988968"/>
            <a:ext cx="14630400" cy="2554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sz="1400"/>
          </a:p>
        </p:txBody>
      </p:sp>
      <p:sp>
        <p:nvSpPr>
          <p:cNvPr id="3" name="Shape 1"/>
          <p:cNvSpPr/>
          <p:nvPr/>
        </p:nvSpPr>
        <p:spPr>
          <a:xfrm>
            <a:off x="0" y="0"/>
            <a:ext cx="14630400" cy="8229600"/>
          </a:xfrm>
          <a:prstGeom prst="rect">
            <a:avLst/>
          </a:prstGeom>
          <a:solidFill>
            <a:srgbClr val="241631"/>
          </a:solidFill>
          <a:ln/>
        </p:spPr>
        <p:txBody>
          <a:bodyPr/>
          <a:lstStyle/>
          <a:p>
            <a:endParaRPr lang="en-IN" sz="1400"/>
          </a:p>
        </p:txBody>
      </p:sp>
      <p:pic>
        <p:nvPicPr>
          <p:cNvPr id="4" name="Image 0" descr="preencoded.png"/>
          <p:cNvPicPr>
            <a:picLocks noChangeAspect="1"/>
          </p:cNvPicPr>
          <p:nvPr/>
        </p:nvPicPr>
        <p:blipFill>
          <a:blip r:embed="rId3"/>
          <a:stretch>
            <a:fillRect/>
          </a:stretch>
        </p:blipFill>
        <p:spPr>
          <a:xfrm>
            <a:off x="3156231" y="602575"/>
            <a:ext cx="2203372" cy="1468874"/>
          </a:xfrm>
          <a:prstGeom prst="rect">
            <a:avLst/>
          </a:prstGeom>
        </p:spPr>
      </p:pic>
      <p:sp>
        <p:nvSpPr>
          <p:cNvPr id="5" name="Text 2"/>
          <p:cNvSpPr/>
          <p:nvPr/>
        </p:nvSpPr>
        <p:spPr>
          <a:xfrm>
            <a:off x="3621167" y="2246353"/>
            <a:ext cx="2209444" cy="777716"/>
          </a:xfrm>
          <a:prstGeom prst="rect">
            <a:avLst/>
          </a:prstGeom>
          <a:noFill/>
          <a:ln/>
        </p:spPr>
        <p:txBody>
          <a:bodyPr wrap="square" rtlCol="0" anchor="t"/>
          <a:lstStyle/>
          <a:p>
            <a:pPr>
              <a:lnSpc>
                <a:spcPts val="3062"/>
              </a:lnSpc>
            </a:pPr>
            <a:r>
              <a:rPr lang="en-US" sz="2449" b="1" dirty="0">
                <a:solidFill>
                  <a:srgbClr val="FF726D"/>
                </a:solidFill>
                <a:latin typeface="Inconsolata" pitchFamily="34" charset="0"/>
                <a:ea typeface="Inconsolata" pitchFamily="34" charset="-122"/>
                <a:cs typeface="Inconsolata" pitchFamily="34" charset="-120"/>
              </a:rPr>
              <a:t>Physical Parameters:</a:t>
            </a:r>
            <a:endParaRPr lang="en-US" sz="2449" dirty="0"/>
          </a:p>
        </p:txBody>
      </p:sp>
      <p:sp>
        <p:nvSpPr>
          <p:cNvPr id="6" name="Text 3"/>
          <p:cNvSpPr/>
          <p:nvPr/>
        </p:nvSpPr>
        <p:spPr>
          <a:xfrm>
            <a:off x="3070861" y="3554849"/>
            <a:ext cx="2759750" cy="373024"/>
          </a:xfrm>
          <a:prstGeom prst="rect">
            <a:avLst/>
          </a:prstGeom>
          <a:noFill/>
          <a:ln/>
        </p:spPr>
        <p:txBody>
          <a:bodyPr wrap="none" rtlCol="0" anchor="t"/>
          <a:lstStyle/>
          <a:p>
            <a:pPr marL="342887" indent="-342887">
              <a:lnSpc>
                <a:spcPts val="1960"/>
              </a:lnSpc>
              <a:buFont typeface="Arial" panose="020B0604020202020204" pitchFamily="34" charset="0"/>
              <a:buChar char="•"/>
            </a:pPr>
            <a:r>
              <a:rPr lang="en-US" sz="1225" b="1" dirty="0">
                <a:solidFill>
                  <a:srgbClr val="DAD1E6"/>
                </a:solidFill>
                <a:latin typeface="Fira Sans" pitchFamily="34" charset="0"/>
                <a:ea typeface="Fira Sans" pitchFamily="34" charset="-122"/>
                <a:cs typeface="Fira Sans" pitchFamily="34" charset="-120"/>
              </a:rPr>
              <a:t>Temperature:</a:t>
            </a:r>
            <a:endParaRPr lang="en-US" sz="1225" dirty="0"/>
          </a:p>
        </p:txBody>
      </p:sp>
      <p:sp>
        <p:nvSpPr>
          <p:cNvPr id="7" name="Text 4"/>
          <p:cNvSpPr/>
          <p:nvPr/>
        </p:nvSpPr>
        <p:spPr>
          <a:xfrm>
            <a:off x="3162301" y="3860126"/>
            <a:ext cx="2668309" cy="1301591"/>
          </a:xfrm>
          <a:prstGeom prst="rect">
            <a:avLst/>
          </a:prstGeom>
          <a:noFill/>
          <a:ln/>
        </p:spPr>
        <p:txBody>
          <a:bodyPr wrap="square" rtlCol="0" anchor="t"/>
          <a:lstStyle/>
          <a:p>
            <a:pPr>
              <a:lnSpc>
                <a:spcPts val="1960"/>
              </a:lnSpc>
              <a:buSzPct val="100000"/>
            </a:pPr>
            <a:r>
              <a:rPr lang="en-US" sz="1225" dirty="0">
                <a:solidFill>
                  <a:srgbClr val="DAD1E6"/>
                </a:solidFill>
                <a:latin typeface="Fira Sans" pitchFamily="34" charset="0"/>
                <a:ea typeface="Fira Sans" pitchFamily="34" charset="-122"/>
                <a:cs typeface="Fira Sans" pitchFamily="34" charset="-120"/>
              </a:rPr>
              <a:t>IoT Solution: Deploy temperature sensors equipped with IoT capabilities to monitor water temperature continuously.</a:t>
            </a:r>
            <a:endParaRPr lang="en-US" sz="1225" dirty="0"/>
          </a:p>
        </p:txBody>
      </p:sp>
      <p:sp>
        <p:nvSpPr>
          <p:cNvPr id="9" name="Text 6"/>
          <p:cNvSpPr/>
          <p:nvPr/>
        </p:nvSpPr>
        <p:spPr>
          <a:xfrm>
            <a:off x="3162302" y="5581293"/>
            <a:ext cx="2668308" cy="994886"/>
          </a:xfrm>
          <a:prstGeom prst="rect">
            <a:avLst/>
          </a:prstGeom>
          <a:noFill/>
          <a:ln/>
        </p:spPr>
        <p:txBody>
          <a:bodyPr wrap="square" rtlCol="0" anchor="t"/>
          <a:lstStyle/>
          <a:p>
            <a:pPr>
              <a:lnSpc>
                <a:spcPts val="1960"/>
              </a:lnSpc>
              <a:buSzPct val="100000"/>
            </a:pPr>
            <a:endParaRPr lang="en-US" sz="1225" dirty="0"/>
          </a:p>
        </p:txBody>
      </p:sp>
      <p:sp>
        <p:nvSpPr>
          <p:cNvPr id="10" name="Text 7"/>
          <p:cNvSpPr/>
          <p:nvPr/>
        </p:nvSpPr>
        <p:spPr>
          <a:xfrm>
            <a:off x="2971800" y="5513547"/>
            <a:ext cx="2665692" cy="373022"/>
          </a:xfrm>
          <a:prstGeom prst="rect">
            <a:avLst/>
          </a:prstGeom>
          <a:noFill/>
          <a:ln/>
        </p:spPr>
        <p:txBody>
          <a:bodyPr wrap="square" rtlCol="0" anchor="t"/>
          <a:lstStyle/>
          <a:p>
            <a:pPr marL="342887" indent="-342887">
              <a:lnSpc>
                <a:spcPts val="1960"/>
              </a:lnSpc>
              <a:buSzPct val="100000"/>
              <a:buFont typeface="Arial" panose="020B0604020202020204" pitchFamily="34" charset="0"/>
              <a:buChar char="•"/>
            </a:pPr>
            <a:r>
              <a:rPr lang="en-US" sz="1225" b="1" dirty="0">
                <a:solidFill>
                  <a:srgbClr val="DAD1E6"/>
                </a:solidFill>
                <a:latin typeface="Fira Sans" pitchFamily="34" charset="0"/>
                <a:ea typeface="Fira Sans" pitchFamily="34" charset="-122"/>
                <a:cs typeface="Fira Sans" pitchFamily="34" charset="-120"/>
              </a:rPr>
              <a:t>Total Suspended Solids (TSS):</a:t>
            </a:r>
            <a:endParaRPr lang="en-US" sz="1225" dirty="0"/>
          </a:p>
        </p:txBody>
      </p:sp>
      <p:sp>
        <p:nvSpPr>
          <p:cNvPr id="11" name="Text 8"/>
          <p:cNvSpPr/>
          <p:nvPr/>
        </p:nvSpPr>
        <p:spPr>
          <a:xfrm>
            <a:off x="3070861" y="5886569"/>
            <a:ext cx="2759748" cy="994886"/>
          </a:xfrm>
          <a:prstGeom prst="rect">
            <a:avLst/>
          </a:prstGeom>
          <a:noFill/>
          <a:ln/>
        </p:spPr>
        <p:txBody>
          <a:bodyPr wrap="square" rtlCol="0" anchor="t"/>
          <a:lstStyle/>
          <a:p>
            <a:pPr>
              <a:lnSpc>
                <a:spcPts val="1960"/>
              </a:lnSpc>
              <a:buSzPct val="100000"/>
            </a:pPr>
            <a:r>
              <a:rPr lang="en-US" sz="1225" dirty="0">
                <a:solidFill>
                  <a:srgbClr val="DAD1E6"/>
                </a:solidFill>
                <a:latin typeface="Fira Sans" pitchFamily="34" charset="0"/>
                <a:ea typeface="Fira Sans" pitchFamily="34" charset="-122"/>
                <a:cs typeface="Fira Sans" pitchFamily="34" charset="-120"/>
              </a:rPr>
              <a:t>IoT Solution: Use TSS sensors equipped with IoT connectivity to monitor suspended particle concentrations.</a:t>
            </a:r>
            <a:endParaRPr lang="en-US" sz="1225" dirty="0"/>
          </a:p>
        </p:txBody>
      </p:sp>
      <p:sp>
        <p:nvSpPr>
          <p:cNvPr id="12" name="Text 9"/>
          <p:cNvSpPr/>
          <p:nvPr/>
        </p:nvSpPr>
        <p:spPr>
          <a:xfrm>
            <a:off x="3621167" y="8581430"/>
            <a:ext cx="2209444" cy="248722"/>
          </a:xfrm>
          <a:prstGeom prst="rect">
            <a:avLst/>
          </a:prstGeom>
          <a:noFill/>
          <a:ln/>
        </p:spPr>
        <p:txBody>
          <a:bodyPr wrap="none" rtlCol="0" anchor="t"/>
          <a:lstStyle/>
          <a:p>
            <a:pPr>
              <a:lnSpc>
                <a:spcPts val="1960"/>
              </a:lnSpc>
            </a:pPr>
            <a:endParaRPr lang="en-US" sz="1225" dirty="0"/>
          </a:p>
        </p:txBody>
      </p:sp>
      <p:sp>
        <p:nvSpPr>
          <p:cNvPr id="13" name="Text 10"/>
          <p:cNvSpPr/>
          <p:nvPr/>
        </p:nvSpPr>
        <p:spPr>
          <a:xfrm>
            <a:off x="3621167" y="8970050"/>
            <a:ext cx="2209444" cy="248722"/>
          </a:xfrm>
          <a:prstGeom prst="rect">
            <a:avLst/>
          </a:prstGeom>
          <a:noFill/>
          <a:ln/>
        </p:spPr>
        <p:txBody>
          <a:bodyPr wrap="none" rtlCol="0" anchor="t"/>
          <a:lstStyle/>
          <a:p>
            <a:pPr>
              <a:lnSpc>
                <a:spcPts val="1960"/>
              </a:lnSpc>
            </a:pPr>
            <a:endParaRPr lang="en-US" sz="1225" dirty="0"/>
          </a:p>
        </p:txBody>
      </p:sp>
      <p:pic>
        <p:nvPicPr>
          <p:cNvPr id="14" name="Image 1" descr="preencoded.png"/>
          <p:cNvPicPr>
            <a:picLocks noChangeAspect="1"/>
          </p:cNvPicPr>
          <p:nvPr/>
        </p:nvPicPr>
        <p:blipFill>
          <a:blip r:embed="rId4"/>
          <a:stretch>
            <a:fillRect/>
          </a:stretch>
        </p:blipFill>
        <p:spPr>
          <a:xfrm>
            <a:off x="6217564" y="602575"/>
            <a:ext cx="2203372" cy="2403634"/>
          </a:xfrm>
          <a:prstGeom prst="rect">
            <a:avLst/>
          </a:prstGeom>
        </p:spPr>
      </p:pic>
      <p:sp>
        <p:nvSpPr>
          <p:cNvPr id="15" name="Text 11"/>
          <p:cNvSpPr/>
          <p:nvPr/>
        </p:nvSpPr>
        <p:spPr>
          <a:xfrm>
            <a:off x="6217564" y="3181113"/>
            <a:ext cx="2209444" cy="777716"/>
          </a:xfrm>
          <a:prstGeom prst="rect">
            <a:avLst/>
          </a:prstGeom>
          <a:noFill/>
          <a:ln/>
        </p:spPr>
        <p:txBody>
          <a:bodyPr wrap="square" rtlCol="0" anchor="t"/>
          <a:lstStyle/>
          <a:p>
            <a:pPr>
              <a:lnSpc>
                <a:spcPts val="3062"/>
              </a:lnSpc>
            </a:pPr>
            <a:r>
              <a:rPr lang="en-US" sz="2449" b="1" dirty="0">
                <a:solidFill>
                  <a:srgbClr val="FF726D"/>
                </a:solidFill>
                <a:latin typeface="Inconsolata" pitchFamily="34" charset="0"/>
                <a:ea typeface="Inconsolata" pitchFamily="34" charset="-122"/>
                <a:cs typeface="Inconsolata" pitchFamily="34" charset="-120"/>
              </a:rPr>
              <a:t>Biological Parameters:</a:t>
            </a:r>
            <a:endParaRPr lang="en-US" sz="2449" dirty="0"/>
          </a:p>
        </p:txBody>
      </p:sp>
      <p:sp>
        <p:nvSpPr>
          <p:cNvPr id="17" name="Text 13"/>
          <p:cNvSpPr/>
          <p:nvPr/>
        </p:nvSpPr>
        <p:spPr>
          <a:xfrm>
            <a:off x="6217564" y="4537949"/>
            <a:ext cx="2478761" cy="746165"/>
          </a:xfrm>
          <a:prstGeom prst="rect">
            <a:avLst/>
          </a:prstGeom>
          <a:noFill/>
          <a:ln/>
        </p:spPr>
        <p:txBody>
          <a:bodyPr wrap="square" rtlCol="0" anchor="t"/>
          <a:lstStyle/>
          <a:p>
            <a:pPr marL="342887" indent="-342887">
              <a:lnSpc>
                <a:spcPts val="1960"/>
              </a:lnSpc>
              <a:buSzPct val="100000"/>
              <a:buChar char="•"/>
            </a:pPr>
            <a:endParaRPr lang="en-US" sz="1225" dirty="0"/>
          </a:p>
        </p:txBody>
      </p:sp>
      <p:sp>
        <p:nvSpPr>
          <p:cNvPr id="18" name="Text 14"/>
          <p:cNvSpPr/>
          <p:nvPr/>
        </p:nvSpPr>
        <p:spPr>
          <a:xfrm>
            <a:off x="6217563" y="4114802"/>
            <a:ext cx="2209442" cy="326231"/>
          </a:xfrm>
          <a:prstGeom prst="rect">
            <a:avLst/>
          </a:prstGeom>
          <a:noFill/>
          <a:ln/>
        </p:spPr>
        <p:txBody>
          <a:bodyPr wrap="none" rtlCol="0" anchor="t"/>
          <a:lstStyle/>
          <a:p>
            <a:pPr marL="342887" indent="-342887">
              <a:lnSpc>
                <a:spcPts val="1960"/>
              </a:lnSpc>
              <a:buSzPct val="100000"/>
              <a:buFont typeface="Arial" panose="020B0604020202020204" pitchFamily="34" charset="0"/>
              <a:buChar char="•"/>
            </a:pPr>
            <a:r>
              <a:rPr lang="en-US" sz="1225" b="1" dirty="0">
                <a:solidFill>
                  <a:srgbClr val="DAD1E6"/>
                </a:solidFill>
                <a:latin typeface="Fira Sans" pitchFamily="34" charset="0"/>
                <a:ea typeface="Fira Sans" pitchFamily="34" charset="-122"/>
                <a:cs typeface="Fira Sans" pitchFamily="34" charset="-120"/>
              </a:rPr>
              <a:t>Pathogens:</a:t>
            </a:r>
            <a:endParaRPr lang="en-US" sz="1225" dirty="0"/>
          </a:p>
        </p:txBody>
      </p:sp>
      <p:sp>
        <p:nvSpPr>
          <p:cNvPr id="19" name="Text 15"/>
          <p:cNvSpPr/>
          <p:nvPr/>
        </p:nvSpPr>
        <p:spPr>
          <a:xfrm>
            <a:off x="6335198" y="4537948"/>
            <a:ext cx="2478761" cy="808316"/>
          </a:xfrm>
          <a:prstGeom prst="rect">
            <a:avLst/>
          </a:prstGeom>
          <a:noFill/>
          <a:ln/>
        </p:spPr>
        <p:txBody>
          <a:bodyPr wrap="square" rtlCol="0" anchor="t"/>
          <a:lstStyle/>
          <a:p>
            <a:pPr>
              <a:lnSpc>
                <a:spcPts val="1960"/>
              </a:lnSpc>
              <a:buSzPct val="100000"/>
            </a:pPr>
            <a:r>
              <a:rPr lang="en-US" sz="1225" dirty="0">
                <a:solidFill>
                  <a:srgbClr val="DAD1E6"/>
                </a:solidFill>
                <a:latin typeface="Fira Sans" pitchFamily="34" charset="0"/>
                <a:ea typeface="Fira Sans" pitchFamily="34" charset="-122"/>
                <a:cs typeface="Fira Sans" pitchFamily="34" charset="-120"/>
              </a:rPr>
              <a:t>IoT Solution: Utilize pathogen sensors for real-time monitoring.</a:t>
            </a:r>
            <a:endParaRPr lang="en-US" sz="1225" dirty="0"/>
          </a:p>
        </p:txBody>
      </p:sp>
      <p:sp>
        <p:nvSpPr>
          <p:cNvPr id="20" name="Text 16"/>
          <p:cNvSpPr/>
          <p:nvPr/>
        </p:nvSpPr>
        <p:spPr>
          <a:xfrm>
            <a:off x="6217564" y="5513548"/>
            <a:ext cx="2668308" cy="543877"/>
          </a:xfrm>
          <a:prstGeom prst="rect">
            <a:avLst/>
          </a:prstGeom>
          <a:noFill/>
          <a:ln/>
        </p:spPr>
        <p:txBody>
          <a:bodyPr wrap="square" rtlCol="0" anchor="t"/>
          <a:lstStyle/>
          <a:p>
            <a:pPr marL="342887" indent="-342887">
              <a:lnSpc>
                <a:spcPts val="1960"/>
              </a:lnSpc>
              <a:buSzPct val="100000"/>
              <a:buFont typeface="Arial" panose="020B0604020202020204" pitchFamily="34" charset="0"/>
              <a:buChar char="•"/>
            </a:pPr>
            <a:r>
              <a:rPr lang="en-US" sz="1225" b="1" dirty="0">
                <a:solidFill>
                  <a:srgbClr val="DAD1E6"/>
                </a:solidFill>
                <a:latin typeface="Fira Sans" pitchFamily="34" charset="0"/>
                <a:ea typeface="Fira Sans" pitchFamily="34" charset="-122"/>
                <a:cs typeface="Fira Sans" pitchFamily="34" charset="-120"/>
              </a:rPr>
              <a:t>Organic Matters and Nutrients:</a:t>
            </a:r>
            <a:endParaRPr lang="en-US" sz="1225" dirty="0"/>
          </a:p>
        </p:txBody>
      </p:sp>
      <p:sp>
        <p:nvSpPr>
          <p:cNvPr id="21" name="Text 17"/>
          <p:cNvSpPr/>
          <p:nvPr/>
        </p:nvSpPr>
        <p:spPr>
          <a:xfrm>
            <a:off x="6130199" y="6057426"/>
            <a:ext cx="2755672" cy="1082516"/>
          </a:xfrm>
          <a:prstGeom prst="rect">
            <a:avLst/>
          </a:prstGeom>
          <a:noFill/>
          <a:ln/>
        </p:spPr>
        <p:txBody>
          <a:bodyPr wrap="square" rtlCol="0" anchor="t"/>
          <a:lstStyle/>
          <a:p>
            <a:pPr>
              <a:lnSpc>
                <a:spcPts val="1960"/>
              </a:lnSpc>
              <a:buSzPct val="100000"/>
            </a:pPr>
            <a:r>
              <a:rPr lang="en-US" sz="1225" dirty="0">
                <a:solidFill>
                  <a:srgbClr val="DAD1E6"/>
                </a:solidFill>
                <a:latin typeface="Fira Sans" pitchFamily="34" charset="0"/>
                <a:ea typeface="Fira Sans" pitchFamily="34" charset="-122"/>
                <a:cs typeface="Fira Sans" pitchFamily="34" charset="-120"/>
              </a:rPr>
              <a:t>IoT Solution: Employ sensors to monitor the presence of organic matter and nutrients.</a:t>
            </a:r>
            <a:endParaRPr lang="en-US" sz="1225" dirty="0"/>
          </a:p>
        </p:txBody>
      </p:sp>
      <p:pic>
        <p:nvPicPr>
          <p:cNvPr id="22" name="Image 2" descr="preencoded.png"/>
          <p:cNvPicPr>
            <a:picLocks noChangeAspect="1"/>
          </p:cNvPicPr>
          <p:nvPr/>
        </p:nvPicPr>
        <p:blipFill>
          <a:blip r:embed="rId5"/>
          <a:stretch>
            <a:fillRect/>
          </a:stretch>
        </p:blipFill>
        <p:spPr>
          <a:xfrm>
            <a:off x="8813960" y="602576"/>
            <a:ext cx="2209444" cy="2209444"/>
          </a:xfrm>
          <a:prstGeom prst="rect">
            <a:avLst/>
          </a:prstGeom>
        </p:spPr>
      </p:pic>
      <p:sp>
        <p:nvSpPr>
          <p:cNvPr id="23" name="Text 18"/>
          <p:cNvSpPr/>
          <p:nvPr/>
        </p:nvSpPr>
        <p:spPr>
          <a:xfrm>
            <a:off x="8813961" y="2986922"/>
            <a:ext cx="2654138" cy="777716"/>
          </a:xfrm>
          <a:prstGeom prst="rect">
            <a:avLst/>
          </a:prstGeom>
          <a:noFill/>
          <a:ln/>
        </p:spPr>
        <p:txBody>
          <a:bodyPr wrap="square" rtlCol="0" anchor="t"/>
          <a:lstStyle/>
          <a:p>
            <a:pPr>
              <a:lnSpc>
                <a:spcPts val="3062"/>
              </a:lnSpc>
            </a:pPr>
            <a:r>
              <a:rPr lang="en-US" sz="2449" b="1" dirty="0">
                <a:solidFill>
                  <a:srgbClr val="FF726D"/>
                </a:solidFill>
                <a:latin typeface="Inconsolata" pitchFamily="34" charset="0"/>
                <a:ea typeface="Inconsolata" pitchFamily="34" charset="-122"/>
                <a:cs typeface="Inconsolata" pitchFamily="34" charset="-120"/>
              </a:rPr>
              <a:t>Chemical Parameters:</a:t>
            </a:r>
            <a:endParaRPr lang="en-US" sz="2449" dirty="0"/>
          </a:p>
        </p:txBody>
      </p:sp>
      <p:sp>
        <p:nvSpPr>
          <p:cNvPr id="24" name="Text 19"/>
          <p:cNvSpPr/>
          <p:nvPr/>
        </p:nvSpPr>
        <p:spPr>
          <a:xfrm>
            <a:off x="8813960" y="3991927"/>
            <a:ext cx="3157804" cy="378737"/>
          </a:xfrm>
          <a:prstGeom prst="rect">
            <a:avLst/>
          </a:prstGeom>
          <a:noFill/>
          <a:ln/>
        </p:spPr>
        <p:txBody>
          <a:bodyPr wrap="none" rtlCol="0" anchor="t"/>
          <a:lstStyle/>
          <a:p>
            <a:pPr marL="285738" indent="-285738">
              <a:lnSpc>
                <a:spcPts val="1960"/>
              </a:lnSpc>
              <a:buFont typeface="Arial" panose="020B0604020202020204" pitchFamily="34" charset="0"/>
              <a:buChar char="•"/>
            </a:pPr>
            <a:r>
              <a:rPr lang="en-US" sz="1225" b="1" dirty="0">
                <a:solidFill>
                  <a:srgbClr val="DAD1E6"/>
                </a:solidFill>
                <a:latin typeface="Fira Sans" pitchFamily="34" charset="0"/>
                <a:ea typeface="Fira Sans" pitchFamily="34" charset="-122"/>
                <a:cs typeface="Fira Sans" pitchFamily="34" charset="-120"/>
              </a:rPr>
              <a:t>pH:</a:t>
            </a:r>
            <a:endParaRPr lang="en-US" sz="1225" dirty="0"/>
          </a:p>
        </p:txBody>
      </p:sp>
      <p:sp>
        <p:nvSpPr>
          <p:cNvPr id="25" name="Text 20"/>
          <p:cNvSpPr/>
          <p:nvPr/>
        </p:nvSpPr>
        <p:spPr>
          <a:xfrm>
            <a:off x="8992909" y="4343757"/>
            <a:ext cx="2475190" cy="994886"/>
          </a:xfrm>
          <a:prstGeom prst="rect">
            <a:avLst/>
          </a:prstGeom>
          <a:noFill/>
          <a:ln/>
        </p:spPr>
        <p:txBody>
          <a:bodyPr wrap="square" rtlCol="0" anchor="t"/>
          <a:lstStyle/>
          <a:p>
            <a:pPr>
              <a:lnSpc>
                <a:spcPts val="1960"/>
              </a:lnSpc>
              <a:buSzPct val="100000"/>
            </a:pPr>
            <a:r>
              <a:rPr lang="en-US" sz="1225" dirty="0">
                <a:solidFill>
                  <a:srgbClr val="DAD1E6"/>
                </a:solidFill>
                <a:latin typeface="Fira Sans" pitchFamily="34" charset="0"/>
                <a:ea typeface="Fira Sans" pitchFamily="34" charset="-122"/>
                <a:cs typeface="Fira Sans" pitchFamily="34" charset="-120"/>
              </a:rPr>
              <a:t>IoT Solution: Employ pH sensors connected to IoT networks for continuous pH monitoring.</a:t>
            </a:r>
            <a:endParaRPr lang="en-US" sz="1225" dirty="0"/>
          </a:p>
        </p:txBody>
      </p:sp>
      <p:sp>
        <p:nvSpPr>
          <p:cNvPr id="28" name="Text 23"/>
          <p:cNvSpPr/>
          <p:nvPr/>
        </p:nvSpPr>
        <p:spPr>
          <a:xfrm>
            <a:off x="8992910" y="5581294"/>
            <a:ext cx="3157804" cy="633240"/>
          </a:xfrm>
          <a:prstGeom prst="rect">
            <a:avLst/>
          </a:prstGeom>
          <a:noFill/>
          <a:ln/>
        </p:spPr>
        <p:txBody>
          <a:bodyPr wrap="square" rtlCol="0" anchor="t"/>
          <a:lstStyle/>
          <a:p>
            <a:pPr marL="285738" indent="-285738">
              <a:lnSpc>
                <a:spcPts val="1960"/>
              </a:lnSpc>
              <a:buSzPct val="100000"/>
              <a:buFont typeface="Arial" panose="020B0604020202020204" pitchFamily="34" charset="0"/>
              <a:buChar char="•"/>
            </a:pPr>
            <a:r>
              <a:rPr lang="en-US" sz="1225" b="1" dirty="0">
                <a:solidFill>
                  <a:srgbClr val="DAD1E6"/>
                </a:solidFill>
                <a:latin typeface="Fira Sans" pitchFamily="34" charset="0"/>
                <a:ea typeface="Fira Sans" pitchFamily="34" charset="-122"/>
                <a:cs typeface="Fira Sans" pitchFamily="34" charset="-120"/>
              </a:rPr>
              <a:t>Chemical Oxygen Demand (COD) and Biological Oxygen Demand (BOD):</a:t>
            </a:r>
            <a:endParaRPr lang="en-US" sz="1225" dirty="0"/>
          </a:p>
        </p:txBody>
      </p:sp>
      <p:sp>
        <p:nvSpPr>
          <p:cNvPr id="29" name="Text 24"/>
          <p:cNvSpPr/>
          <p:nvPr/>
        </p:nvSpPr>
        <p:spPr>
          <a:xfrm>
            <a:off x="9062682" y="6214535"/>
            <a:ext cx="3088033" cy="787399"/>
          </a:xfrm>
          <a:prstGeom prst="rect">
            <a:avLst/>
          </a:prstGeom>
          <a:noFill/>
          <a:ln/>
        </p:spPr>
        <p:txBody>
          <a:bodyPr wrap="square" rtlCol="0" anchor="t"/>
          <a:lstStyle/>
          <a:p>
            <a:pPr>
              <a:lnSpc>
                <a:spcPts val="1960"/>
              </a:lnSpc>
              <a:buSzPct val="100000"/>
            </a:pPr>
            <a:r>
              <a:rPr lang="en-US" sz="1225" dirty="0">
                <a:solidFill>
                  <a:srgbClr val="DAD1E6"/>
                </a:solidFill>
                <a:latin typeface="Fira Sans" pitchFamily="34" charset="0"/>
                <a:ea typeface="Fira Sans" pitchFamily="34" charset="-122"/>
                <a:cs typeface="Fira Sans" pitchFamily="34" charset="-120"/>
              </a:rPr>
              <a:t>IoT Solution: Use sensors to measure COD and BOD and transmit data through IoT networks.</a:t>
            </a:r>
            <a:endParaRPr lang="en-US" sz="1225" dirty="0"/>
          </a:p>
        </p:txBody>
      </p:sp>
      <p:pic>
        <p:nvPicPr>
          <p:cNvPr id="31" name="Picture 30">
            <a:extLst>
              <a:ext uri="{FF2B5EF4-FFF2-40B4-BE49-F238E27FC236}">
                <a16:creationId xmlns:a16="http://schemas.microsoft.com/office/drawing/2014/main" id="{0A5D60E0-7A5C-F0E7-CA91-89B6F3B3A702}"/>
              </a:ext>
            </a:extLst>
          </p:cNvPr>
          <p:cNvPicPr>
            <a:picLocks noChangeAspect="1"/>
          </p:cNvPicPr>
          <p:nvPr/>
        </p:nvPicPr>
        <p:blipFill>
          <a:blip r:embed="rId6"/>
          <a:stretch>
            <a:fillRect/>
          </a:stretch>
        </p:blipFill>
        <p:spPr>
          <a:xfrm>
            <a:off x="-1" y="0"/>
            <a:ext cx="2137147" cy="535682"/>
          </a:xfrm>
          <a:prstGeom prst="rect">
            <a:avLst/>
          </a:prstGeom>
        </p:spPr>
      </p:pic>
      <p:pic>
        <p:nvPicPr>
          <p:cNvPr id="32" name="Picture 31">
            <a:extLst>
              <a:ext uri="{FF2B5EF4-FFF2-40B4-BE49-F238E27FC236}">
                <a16:creationId xmlns:a16="http://schemas.microsoft.com/office/drawing/2014/main" id="{E3DC7130-4B6B-C597-1267-9CBE2D2697C1}"/>
              </a:ext>
            </a:extLst>
          </p:cNvPr>
          <p:cNvPicPr>
            <a:picLocks noChangeAspect="1"/>
          </p:cNvPicPr>
          <p:nvPr/>
        </p:nvPicPr>
        <p:blipFill>
          <a:blip r:embed="rId7"/>
          <a:stretch>
            <a:fillRect/>
          </a:stretch>
        </p:blipFill>
        <p:spPr>
          <a:xfrm>
            <a:off x="13685836" y="4697"/>
            <a:ext cx="944563" cy="535682"/>
          </a:xfrm>
          <a:prstGeom prst="rect">
            <a:avLst/>
          </a:prstGeom>
        </p:spPr>
      </p:pic>
      <p:pic>
        <p:nvPicPr>
          <p:cNvPr id="33" name="Picture 32">
            <a:extLst>
              <a:ext uri="{FF2B5EF4-FFF2-40B4-BE49-F238E27FC236}">
                <a16:creationId xmlns:a16="http://schemas.microsoft.com/office/drawing/2014/main" id="{A0738250-7247-B605-8F45-98A09CA23325}"/>
              </a:ext>
            </a:extLst>
          </p:cNvPr>
          <p:cNvPicPr>
            <a:picLocks noChangeAspect="1"/>
          </p:cNvPicPr>
          <p:nvPr/>
        </p:nvPicPr>
        <p:blipFill>
          <a:blip r:embed="rId8"/>
          <a:stretch>
            <a:fillRect/>
          </a:stretch>
        </p:blipFill>
        <p:spPr>
          <a:xfrm>
            <a:off x="0" y="8011034"/>
            <a:ext cx="14630400" cy="2138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sz="1400"/>
          </a:p>
        </p:txBody>
      </p:sp>
      <p:sp>
        <p:nvSpPr>
          <p:cNvPr id="3" name="Shape 1"/>
          <p:cNvSpPr/>
          <p:nvPr/>
        </p:nvSpPr>
        <p:spPr>
          <a:xfrm>
            <a:off x="0" y="0"/>
            <a:ext cx="14630400" cy="8229600"/>
          </a:xfrm>
          <a:prstGeom prst="rect">
            <a:avLst/>
          </a:prstGeom>
          <a:solidFill>
            <a:srgbClr val="241631"/>
          </a:solidFill>
          <a:ln/>
        </p:spPr>
        <p:txBody>
          <a:bodyPr/>
          <a:lstStyle/>
          <a:p>
            <a:endParaRPr lang="en-IN" sz="1400"/>
          </a:p>
        </p:txBody>
      </p:sp>
      <p:sp>
        <p:nvSpPr>
          <p:cNvPr id="4" name="Text 2"/>
          <p:cNvSpPr/>
          <p:nvPr/>
        </p:nvSpPr>
        <p:spPr>
          <a:xfrm>
            <a:off x="6319600" y="2179321"/>
            <a:ext cx="7330440" cy="694373"/>
          </a:xfrm>
          <a:prstGeom prst="rect">
            <a:avLst/>
          </a:prstGeom>
          <a:noFill/>
          <a:ln/>
        </p:spPr>
        <p:txBody>
          <a:bodyPr wrap="none" rtlCol="0" anchor="t"/>
          <a:lstStyle/>
          <a:p>
            <a:pPr>
              <a:lnSpc>
                <a:spcPts val="5467"/>
              </a:lnSpc>
            </a:pPr>
            <a:r>
              <a:rPr lang="en-US" sz="4374" b="1" dirty="0">
                <a:solidFill>
                  <a:srgbClr val="FF726D"/>
                </a:solidFill>
                <a:latin typeface="Inconsolata" pitchFamily="34" charset="0"/>
                <a:ea typeface="Inconsolata" pitchFamily="34" charset="-122"/>
                <a:cs typeface="Inconsolata" pitchFamily="34" charset="-120"/>
              </a:rPr>
              <a:t>Smart Water IoT Technology</a:t>
            </a:r>
            <a:endParaRPr lang="en-US" sz="4374" dirty="0"/>
          </a:p>
        </p:txBody>
      </p:sp>
      <p:sp>
        <p:nvSpPr>
          <p:cNvPr id="5" name="Text 3"/>
          <p:cNvSpPr/>
          <p:nvPr/>
        </p:nvSpPr>
        <p:spPr>
          <a:xfrm>
            <a:off x="6319600" y="3206948"/>
            <a:ext cx="7477601" cy="2843213"/>
          </a:xfrm>
          <a:prstGeom prst="rect">
            <a:avLst/>
          </a:prstGeom>
          <a:noFill/>
          <a:ln/>
        </p:spPr>
        <p:txBody>
          <a:bodyPr wrap="square" rtlCol="0" anchor="t"/>
          <a:lstStyle/>
          <a:p>
            <a:pPr>
              <a:lnSpc>
                <a:spcPts val="2798"/>
              </a:lnSpc>
            </a:pPr>
            <a:r>
              <a:rPr lang="en-US" sz="1750" dirty="0">
                <a:solidFill>
                  <a:srgbClr val="DAD1E6"/>
                </a:solidFill>
                <a:latin typeface="Fira Sans" pitchFamily="34" charset="0"/>
                <a:ea typeface="Fira Sans" pitchFamily="34" charset="-122"/>
                <a:cs typeface="Fira Sans" pitchFamily="34" charset="-120"/>
              </a:rPr>
              <a:t>Water contamination refers to the presence of harmful substances or pollutants in water, making it impure or unfit for its intended use. Contaminants can include various chemical, physical, or biological agents that negatively impact the quality, safety, and suitability of water for human consumption, industrial processes, agriculture, aquatic ecosystems, or recreational activities. Utilizing IoT technology can help detect and mitigate water contamination more effectively. Here are solutions for addressing water contamination using IoT:</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8" name="Picture 7">
            <a:extLst>
              <a:ext uri="{FF2B5EF4-FFF2-40B4-BE49-F238E27FC236}">
                <a16:creationId xmlns:a16="http://schemas.microsoft.com/office/drawing/2014/main" id="{9D71091F-72AF-C45A-3053-98025FE9FD07}"/>
              </a:ext>
            </a:extLst>
          </p:cNvPr>
          <p:cNvPicPr>
            <a:picLocks noChangeAspect="1"/>
          </p:cNvPicPr>
          <p:nvPr/>
        </p:nvPicPr>
        <p:blipFill>
          <a:blip r:embed="rId4"/>
          <a:stretch>
            <a:fillRect/>
          </a:stretch>
        </p:blipFill>
        <p:spPr>
          <a:xfrm>
            <a:off x="0" y="8011034"/>
            <a:ext cx="14630400" cy="213870"/>
          </a:xfrm>
          <a:prstGeom prst="rect">
            <a:avLst/>
          </a:prstGeom>
        </p:spPr>
      </p:pic>
      <p:pic>
        <p:nvPicPr>
          <p:cNvPr id="9" name="Picture 8">
            <a:extLst>
              <a:ext uri="{FF2B5EF4-FFF2-40B4-BE49-F238E27FC236}">
                <a16:creationId xmlns:a16="http://schemas.microsoft.com/office/drawing/2014/main" id="{7458ECE7-407F-BEE3-4DFD-272F53E6D97B}"/>
              </a:ext>
            </a:extLst>
          </p:cNvPr>
          <p:cNvPicPr>
            <a:picLocks noChangeAspect="1"/>
          </p:cNvPicPr>
          <p:nvPr/>
        </p:nvPicPr>
        <p:blipFill>
          <a:blip r:embed="rId5"/>
          <a:stretch>
            <a:fillRect/>
          </a:stretch>
        </p:blipFill>
        <p:spPr>
          <a:xfrm>
            <a:off x="-1" y="0"/>
            <a:ext cx="2137147" cy="535682"/>
          </a:xfrm>
          <a:prstGeom prst="rect">
            <a:avLst/>
          </a:prstGeom>
        </p:spPr>
      </p:pic>
      <p:pic>
        <p:nvPicPr>
          <p:cNvPr id="10" name="Picture 9">
            <a:extLst>
              <a:ext uri="{FF2B5EF4-FFF2-40B4-BE49-F238E27FC236}">
                <a16:creationId xmlns:a16="http://schemas.microsoft.com/office/drawing/2014/main" id="{DCAFA3F1-9FFC-3A7E-8735-A1AD7B4302B4}"/>
              </a:ext>
            </a:extLst>
          </p:cNvPr>
          <p:cNvPicPr>
            <a:picLocks noChangeAspect="1"/>
          </p:cNvPicPr>
          <p:nvPr/>
        </p:nvPicPr>
        <p:blipFill>
          <a:blip r:embed="rId6"/>
          <a:stretch>
            <a:fillRect/>
          </a:stretch>
        </p:blipFill>
        <p:spPr>
          <a:xfrm>
            <a:off x="13685836" y="4697"/>
            <a:ext cx="944563" cy="5356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sz="1400"/>
          </a:p>
        </p:txBody>
      </p:sp>
      <p:sp>
        <p:nvSpPr>
          <p:cNvPr id="3" name="Shape 1"/>
          <p:cNvSpPr/>
          <p:nvPr/>
        </p:nvSpPr>
        <p:spPr>
          <a:xfrm>
            <a:off x="0" y="0"/>
            <a:ext cx="14630400" cy="8229600"/>
          </a:xfrm>
          <a:prstGeom prst="rect">
            <a:avLst/>
          </a:prstGeom>
          <a:solidFill>
            <a:srgbClr val="241631"/>
          </a:solidFill>
          <a:ln/>
        </p:spPr>
        <p:txBody>
          <a:bodyPr/>
          <a:lstStyle/>
          <a:p>
            <a:endParaRPr lang="en-IN" sz="1400"/>
          </a:p>
        </p:txBody>
      </p:sp>
      <p:sp>
        <p:nvSpPr>
          <p:cNvPr id="4" name="Text 2"/>
          <p:cNvSpPr/>
          <p:nvPr/>
        </p:nvSpPr>
        <p:spPr>
          <a:xfrm>
            <a:off x="3229570" y="610196"/>
            <a:ext cx="5760720" cy="537568"/>
          </a:xfrm>
          <a:prstGeom prst="rect">
            <a:avLst/>
          </a:prstGeom>
          <a:noFill/>
          <a:ln/>
        </p:spPr>
        <p:txBody>
          <a:bodyPr wrap="none" rtlCol="0" anchor="t"/>
          <a:lstStyle/>
          <a:p>
            <a:pPr>
              <a:lnSpc>
                <a:spcPts val="4232"/>
              </a:lnSpc>
            </a:pPr>
            <a:r>
              <a:rPr lang="en-US" sz="3386" b="1" dirty="0">
                <a:solidFill>
                  <a:srgbClr val="FF726D"/>
                </a:solidFill>
                <a:latin typeface="Inconsolata" pitchFamily="34" charset="0"/>
                <a:ea typeface="Inconsolata" pitchFamily="34" charset="-122"/>
                <a:cs typeface="Inconsolata" pitchFamily="34" charset="-120"/>
              </a:rPr>
              <a:t>Smart Water IoT Technology </a:t>
            </a:r>
            <a:endParaRPr lang="en-US" sz="3386" dirty="0"/>
          </a:p>
        </p:txBody>
      </p:sp>
      <p:sp>
        <p:nvSpPr>
          <p:cNvPr id="5" name="Shape 3"/>
          <p:cNvSpPr/>
          <p:nvPr/>
        </p:nvSpPr>
        <p:spPr>
          <a:xfrm>
            <a:off x="3229572" y="1629372"/>
            <a:ext cx="386953" cy="386953"/>
          </a:xfrm>
          <a:prstGeom prst="roundRect">
            <a:avLst>
              <a:gd name="adj" fmla="val 13337"/>
            </a:avLst>
          </a:prstGeom>
          <a:solidFill>
            <a:srgbClr val="312140"/>
          </a:solidFill>
          <a:ln/>
        </p:spPr>
        <p:txBody>
          <a:bodyPr/>
          <a:lstStyle/>
          <a:p>
            <a:endParaRPr lang="en-IN" sz="1400"/>
          </a:p>
        </p:txBody>
      </p:sp>
      <p:sp>
        <p:nvSpPr>
          <p:cNvPr id="6" name="Text 4"/>
          <p:cNvSpPr/>
          <p:nvPr/>
        </p:nvSpPr>
        <p:spPr>
          <a:xfrm>
            <a:off x="3358277" y="1661636"/>
            <a:ext cx="129540" cy="322421"/>
          </a:xfrm>
          <a:prstGeom prst="rect">
            <a:avLst/>
          </a:prstGeom>
          <a:noFill/>
          <a:ln/>
        </p:spPr>
        <p:txBody>
          <a:bodyPr wrap="none" rtlCol="0" anchor="t"/>
          <a:lstStyle/>
          <a:p>
            <a:pPr algn="ctr">
              <a:lnSpc>
                <a:spcPts val="2540"/>
              </a:lnSpc>
            </a:pPr>
            <a:r>
              <a:rPr lang="en-US" sz="2032" b="1" dirty="0">
                <a:solidFill>
                  <a:srgbClr val="FF726D"/>
                </a:solidFill>
                <a:latin typeface="Inconsolata" pitchFamily="34" charset="0"/>
                <a:ea typeface="Inconsolata" pitchFamily="34" charset="-122"/>
                <a:cs typeface="Inconsolata" pitchFamily="34" charset="-120"/>
              </a:rPr>
              <a:t>1</a:t>
            </a:r>
            <a:endParaRPr lang="en-US" sz="2032" dirty="0"/>
          </a:p>
        </p:txBody>
      </p:sp>
      <p:sp>
        <p:nvSpPr>
          <p:cNvPr id="7" name="Text 5"/>
          <p:cNvSpPr/>
          <p:nvPr/>
        </p:nvSpPr>
        <p:spPr>
          <a:xfrm>
            <a:off x="4063485" y="1685212"/>
            <a:ext cx="7337227" cy="275273"/>
          </a:xfrm>
          <a:prstGeom prst="rect">
            <a:avLst/>
          </a:prstGeom>
          <a:noFill/>
          <a:ln/>
        </p:spPr>
        <p:txBody>
          <a:bodyPr wrap="none" rtlCol="0" anchor="t"/>
          <a:lstStyle/>
          <a:p>
            <a:pPr marL="342887" indent="-342887">
              <a:lnSpc>
                <a:spcPts val="2167"/>
              </a:lnSpc>
              <a:buSzPct val="100000"/>
              <a:buChar char="•"/>
            </a:pPr>
            <a:r>
              <a:rPr lang="en-US" sz="1355" b="1" dirty="0">
                <a:solidFill>
                  <a:srgbClr val="FF6680"/>
                </a:solidFill>
                <a:latin typeface="Fira Sans" pitchFamily="34" charset="0"/>
                <a:ea typeface="Fira Sans" pitchFamily="34" charset="-122"/>
                <a:cs typeface="Fira Sans" pitchFamily="34" charset="-120"/>
              </a:rPr>
              <a:t>Early Warning Systems:</a:t>
            </a:r>
            <a:endParaRPr lang="en-US" sz="1355" dirty="0"/>
          </a:p>
        </p:txBody>
      </p:sp>
      <p:sp>
        <p:nvSpPr>
          <p:cNvPr id="8" name="Text 6"/>
          <p:cNvSpPr/>
          <p:nvPr/>
        </p:nvSpPr>
        <p:spPr>
          <a:xfrm>
            <a:off x="4338757" y="2029182"/>
            <a:ext cx="7061954" cy="550546"/>
          </a:xfrm>
          <a:prstGeom prst="rect">
            <a:avLst/>
          </a:prstGeom>
          <a:noFill/>
          <a:ln/>
        </p:spPr>
        <p:txBody>
          <a:bodyPr wrap="square" rtlCol="0" anchor="t"/>
          <a:lstStyle/>
          <a:p>
            <a:pPr marL="685772" lvl="1" indent="-342887">
              <a:lnSpc>
                <a:spcPts val="2167"/>
              </a:lnSpc>
              <a:buSzPct val="100000"/>
              <a:buChar char="•"/>
            </a:pPr>
            <a:r>
              <a:rPr lang="en-US" sz="1355" dirty="0">
                <a:solidFill>
                  <a:srgbClr val="DAD1E6"/>
                </a:solidFill>
                <a:latin typeface="Fira Sans" pitchFamily="34" charset="0"/>
                <a:ea typeface="Fira Sans" pitchFamily="34" charset="-122"/>
                <a:cs typeface="Fira Sans" pitchFamily="34" charset="-120"/>
              </a:rPr>
              <a:t>Set up IoT systems that provide real-time alerts when contaminants exceed safe levels. These alerts can trigger rapid response actions.</a:t>
            </a:r>
            <a:endParaRPr lang="en-US" sz="1355" dirty="0"/>
          </a:p>
        </p:txBody>
      </p:sp>
      <p:sp>
        <p:nvSpPr>
          <p:cNvPr id="9" name="Shape 7"/>
          <p:cNvSpPr/>
          <p:nvPr/>
        </p:nvSpPr>
        <p:spPr>
          <a:xfrm>
            <a:off x="3229572" y="2889291"/>
            <a:ext cx="386953" cy="386953"/>
          </a:xfrm>
          <a:prstGeom prst="roundRect">
            <a:avLst>
              <a:gd name="adj" fmla="val 13337"/>
            </a:avLst>
          </a:prstGeom>
          <a:solidFill>
            <a:srgbClr val="312140"/>
          </a:solidFill>
          <a:ln/>
        </p:spPr>
        <p:txBody>
          <a:bodyPr/>
          <a:lstStyle/>
          <a:p>
            <a:endParaRPr lang="en-IN" sz="1400"/>
          </a:p>
        </p:txBody>
      </p:sp>
      <p:sp>
        <p:nvSpPr>
          <p:cNvPr id="10" name="Text 8"/>
          <p:cNvSpPr/>
          <p:nvPr/>
        </p:nvSpPr>
        <p:spPr>
          <a:xfrm>
            <a:off x="3358277" y="2921557"/>
            <a:ext cx="129540" cy="322421"/>
          </a:xfrm>
          <a:prstGeom prst="rect">
            <a:avLst/>
          </a:prstGeom>
          <a:noFill/>
          <a:ln/>
        </p:spPr>
        <p:txBody>
          <a:bodyPr wrap="none" rtlCol="0" anchor="t"/>
          <a:lstStyle/>
          <a:p>
            <a:pPr algn="ctr">
              <a:lnSpc>
                <a:spcPts val="2540"/>
              </a:lnSpc>
            </a:pPr>
            <a:r>
              <a:rPr lang="en-US" sz="2032" b="1" dirty="0">
                <a:solidFill>
                  <a:srgbClr val="FF726D"/>
                </a:solidFill>
                <a:latin typeface="Inconsolata" pitchFamily="34" charset="0"/>
                <a:ea typeface="Inconsolata" pitchFamily="34" charset="-122"/>
                <a:cs typeface="Inconsolata" pitchFamily="34" charset="-120"/>
              </a:rPr>
              <a:t>2</a:t>
            </a:r>
            <a:endParaRPr lang="en-US" sz="2032" dirty="0"/>
          </a:p>
        </p:txBody>
      </p:sp>
      <p:sp>
        <p:nvSpPr>
          <p:cNvPr id="11" name="Text 9"/>
          <p:cNvSpPr/>
          <p:nvPr/>
        </p:nvSpPr>
        <p:spPr>
          <a:xfrm>
            <a:off x="4063485" y="2945131"/>
            <a:ext cx="7337227" cy="275273"/>
          </a:xfrm>
          <a:prstGeom prst="rect">
            <a:avLst/>
          </a:prstGeom>
          <a:noFill/>
          <a:ln/>
        </p:spPr>
        <p:txBody>
          <a:bodyPr wrap="none" rtlCol="0" anchor="t"/>
          <a:lstStyle/>
          <a:p>
            <a:pPr marL="342887" indent="-342887">
              <a:lnSpc>
                <a:spcPts val="2167"/>
              </a:lnSpc>
              <a:buSzPct val="100000"/>
              <a:buChar char="•"/>
            </a:pPr>
            <a:r>
              <a:rPr lang="en-US" sz="1355" b="1" dirty="0">
                <a:solidFill>
                  <a:srgbClr val="FF6680"/>
                </a:solidFill>
                <a:latin typeface="Fira Sans" pitchFamily="34" charset="0"/>
                <a:ea typeface="Fira Sans" pitchFamily="34" charset="-122"/>
                <a:cs typeface="Fira Sans" pitchFamily="34" charset="-120"/>
              </a:rPr>
              <a:t>Remote Sensing:</a:t>
            </a:r>
            <a:endParaRPr lang="en-US" sz="1355" dirty="0"/>
          </a:p>
        </p:txBody>
      </p:sp>
      <p:sp>
        <p:nvSpPr>
          <p:cNvPr id="12" name="Text 10"/>
          <p:cNvSpPr/>
          <p:nvPr/>
        </p:nvSpPr>
        <p:spPr>
          <a:xfrm>
            <a:off x="4338757" y="3289103"/>
            <a:ext cx="7061954" cy="550546"/>
          </a:xfrm>
          <a:prstGeom prst="rect">
            <a:avLst/>
          </a:prstGeom>
          <a:noFill/>
          <a:ln/>
        </p:spPr>
        <p:txBody>
          <a:bodyPr wrap="square" rtlCol="0" anchor="t"/>
          <a:lstStyle/>
          <a:p>
            <a:pPr marL="685772" lvl="1" indent="-342887">
              <a:lnSpc>
                <a:spcPts val="2167"/>
              </a:lnSpc>
              <a:buSzPct val="100000"/>
              <a:buChar char="•"/>
            </a:pPr>
            <a:r>
              <a:rPr lang="en-US" sz="1355" dirty="0">
                <a:solidFill>
                  <a:srgbClr val="DAD1E6"/>
                </a:solidFill>
                <a:latin typeface="Fira Sans" pitchFamily="34" charset="0"/>
                <a:ea typeface="Fira Sans" pitchFamily="34" charset="-122"/>
                <a:cs typeface="Fira Sans" pitchFamily="34" charset="-120"/>
              </a:rPr>
              <a:t>Implement remote water quality monitoring using drones or buoys equipped with IoT sensors to assess water quality in remote or hard-to-reach areas.</a:t>
            </a:r>
            <a:endParaRPr lang="en-US" sz="1355" dirty="0"/>
          </a:p>
        </p:txBody>
      </p:sp>
      <p:sp>
        <p:nvSpPr>
          <p:cNvPr id="13" name="Shape 11"/>
          <p:cNvSpPr/>
          <p:nvPr/>
        </p:nvSpPr>
        <p:spPr>
          <a:xfrm>
            <a:off x="3229572" y="4149211"/>
            <a:ext cx="386953" cy="386953"/>
          </a:xfrm>
          <a:prstGeom prst="roundRect">
            <a:avLst>
              <a:gd name="adj" fmla="val 13337"/>
            </a:avLst>
          </a:prstGeom>
          <a:solidFill>
            <a:srgbClr val="312140"/>
          </a:solidFill>
          <a:ln/>
        </p:spPr>
        <p:txBody>
          <a:bodyPr/>
          <a:lstStyle/>
          <a:p>
            <a:endParaRPr lang="en-IN" sz="1400"/>
          </a:p>
        </p:txBody>
      </p:sp>
      <p:sp>
        <p:nvSpPr>
          <p:cNvPr id="14" name="Text 12"/>
          <p:cNvSpPr/>
          <p:nvPr/>
        </p:nvSpPr>
        <p:spPr>
          <a:xfrm>
            <a:off x="3358277" y="4181476"/>
            <a:ext cx="129540" cy="322421"/>
          </a:xfrm>
          <a:prstGeom prst="rect">
            <a:avLst/>
          </a:prstGeom>
          <a:noFill/>
          <a:ln/>
        </p:spPr>
        <p:txBody>
          <a:bodyPr wrap="none" rtlCol="0" anchor="t"/>
          <a:lstStyle/>
          <a:p>
            <a:pPr algn="ctr">
              <a:lnSpc>
                <a:spcPts val="2540"/>
              </a:lnSpc>
            </a:pPr>
            <a:r>
              <a:rPr lang="en-US" sz="2032" b="1" dirty="0">
                <a:solidFill>
                  <a:srgbClr val="FF726D"/>
                </a:solidFill>
                <a:latin typeface="Inconsolata" pitchFamily="34" charset="0"/>
                <a:ea typeface="Inconsolata" pitchFamily="34" charset="-122"/>
                <a:cs typeface="Inconsolata" pitchFamily="34" charset="-120"/>
              </a:rPr>
              <a:t>3</a:t>
            </a:r>
            <a:endParaRPr lang="en-US" sz="2032" dirty="0"/>
          </a:p>
        </p:txBody>
      </p:sp>
      <p:sp>
        <p:nvSpPr>
          <p:cNvPr id="15" name="Text 13"/>
          <p:cNvSpPr/>
          <p:nvPr/>
        </p:nvSpPr>
        <p:spPr>
          <a:xfrm>
            <a:off x="4063485" y="4205050"/>
            <a:ext cx="7337227" cy="275273"/>
          </a:xfrm>
          <a:prstGeom prst="rect">
            <a:avLst/>
          </a:prstGeom>
          <a:noFill/>
          <a:ln/>
        </p:spPr>
        <p:txBody>
          <a:bodyPr wrap="none" rtlCol="0" anchor="t"/>
          <a:lstStyle/>
          <a:p>
            <a:pPr marL="342887" indent="-342887">
              <a:lnSpc>
                <a:spcPts val="2167"/>
              </a:lnSpc>
              <a:buSzPct val="100000"/>
              <a:buChar char="•"/>
            </a:pPr>
            <a:r>
              <a:rPr lang="en-US" sz="1355" b="1" dirty="0">
                <a:solidFill>
                  <a:srgbClr val="FF6680"/>
                </a:solidFill>
                <a:latin typeface="Fira Sans" pitchFamily="34" charset="0"/>
                <a:ea typeface="Fira Sans" pitchFamily="34" charset="-122"/>
                <a:cs typeface="Fira Sans" pitchFamily="34" charset="-120"/>
              </a:rPr>
              <a:t>Public Alerts and Notifications:</a:t>
            </a:r>
            <a:endParaRPr lang="en-US" sz="1355" dirty="0"/>
          </a:p>
        </p:txBody>
      </p:sp>
      <p:sp>
        <p:nvSpPr>
          <p:cNvPr id="16" name="Text 14"/>
          <p:cNvSpPr/>
          <p:nvPr/>
        </p:nvSpPr>
        <p:spPr>
          <a:xfrm>
            <a:off x="4338757" y="4549021"/>
            <a:ext cx="7061954" cy="550546"/>
          </a:xfrm>
          <a:prstGeom prst="rect">
            <a:avLst/>
          </a:prstGeom>
          <a:noFill/>
          <a:ln/>
        </p:spPr>
        <p:txBody>
          <a:bodyPr wrap="square" rtlCol="0" anchor="t"/>
          <a:lstStyle/>
          <a:p>
            <a:pPr marL="685772" lvl="1" indent="-342887">
              <a:lnSpc>
                <a:spcPts val="2167"/>
              </a:lnSpc>
              <a:buSzPct val="100000"/>
              <a:buChar char="•"/>
            </a:pPr>
            <a:r>
              <a:rPr lang="en-US" sz="1355" dirty="0">
                <a:solidFill>
                  <a:srgbClr val="DAD1E6"/>
                </a:solidFill>
                <a:latin typeface="Fira Sans" pitchFamily="34" charset="0"/>
                <a:ea typeface="Fira Sans" pitchFamily="34" charset="-122"/>
                <a:cs typeface="Fira Sans" pitchFamily="34" charset="-120"/>
              </a:rPr>
              <a:t>Use IoT to disseminate water quality alerts and advisories to the public through mobile apps, websites, or SMS messages, ensuring people are informed about potential risks.</a:t>
            </a:r>
            <a:endParaRPr lang="en-US" sz="1355" dirty="0"/>
          </a:p>
        </p:txBody>
      </p:sp>
      <p:sp>
        <p:nvSpPr>
          <p:cNvPr id="17" name="Shape 15"/>
          <p:cNvSpPr/>
          <p:nvPr/>
        </p:nvSpPr>
        <p:spPr>
          <a:xfrm>
            <a:off x="3229572" y="5409129"/>
            <a:ext cx="386953" cy="386953"/>
          </a:xfrm>
          <a:prstGeom prst="roundRect">
            <a:avLst>
              <a:gd name="adj" fmla="val 13337"/>
            </a:avLst>
          </a:prstGeom>
          <a:solidFill>
            <a:srgbClr val="312140"/>
          </a:solidFill>
          <a:ln/>
        </p:spPr>
        <p:txBody>
          <a:bodyPr/>
          <a:lstStyle/>
          <a:p>
            <a:endParaRPr lang="en-IN" sz="1400"/>
          </a:p>
        </p:txBody>
      </p:sp>
      <p:sp>
        <p:nvSpPr>
          <p:cNvPr id="18" name="Text 16"/>
          <p:cNvSpPr/>
          <p:nvPr/>
        </p:nvSpPr>
        <p:spPr>
          <a:xfrm>
            <a:off x="3358277" y="5441395"/>
            <a:ext cx="129540" cy="322421"/>
          </a:xfrm>
          <a:prstGeom prst="rect">
            <a:avLst/>
          </a:prstGeom>
          <a:noFill/>
          <a:ln/>
        </p:spPr>
        <p:txBody>
          <a:bodyPr wrap="none" rtlCol="0" anchor="t"/>
          <a:lstStyle/>
          <a:p>
            <a:pPr algn="ctr">
              <a:lnSpc>
                <a:spcPts val="2540"/>
              </a:lnSpc>
            </a:pPr>
            <a:r>
              <a:rPr lang="en-US" sz="2032" b="1" dirty="0">
                <a:solidFill>
                  <a:srgbClr val="FF726D"/>
                </a:solidFill>
                <a:latin typeface="Inconsolata" pitchFamily="34" charset="0"/>
                <a:ea typeface="Inconsolata" pitchFamily="34" charset="-122"/>
                <a:cs typeface="Inconsolata" pitchFamily="34" charset="-120"/>
              </a:rPr>
              <a:t>4</a:t>
            </a:r>
            <a:endParaRPr lang="en-US" sz="2032" dirty="0"/>
          </a:p>
        </p:txBody>
      </p:sp>
      <p:sp>
        <p:nvSpPr>
          <p:cNvPr id="19" name="Text 17"/>
          <p:cNvSpPr/>
          <p:nvPr/>
        </p:nvSpPr>
        <p:spPr>
          <a:xfrm>
            <a:off x="4063485" y="5464969"/>
            <a:ext cx="7337227" cy="275273"/>
          </a:xfrm>
          <a:prstGeom prst="rect">
            <a:avLst/>
          </a:prstGeom>
          <a:noFill/>
          <a:ln/>
        </p:spPr>
        <p:txBody>
          <a:bodyPr wrap="none" rtlCol="0" anchor="t"/>
          <a:lstStyle/>
          <a:p>
            <a:pPr marL="342887" indent="-342887">
              <a:lnSpc>
                <a:spcPts val="2167"/>
              </a:lnSpc>
              <a:buSzPct val="100000"/>
              <a:buChar char="•"/>
            </a:pPr>
            <a:r>
              <a:rPr lang="en-US" sz="1355" b="1" dirty="0">
                <a:solidFill>
                  <a:srgbClr val="FF6680"/>
                </a:solidFill>
                <a:latin typeface="Fira Sans" pitchFamily="34" charset="0"/>
                <a:ea typeface="Fira Sans" pitchFamily="34" charset="-122"/>
                <a:cs typeface="Fira Sans" pitchFamily="34" charset="-120"/>
              </a:rPr>
              <a:t>Leak Detection:</a:t>
            </a:r>
            <a:endParaRPr lang="en-US" sz="1355" dirty="0"/>
          </a:p>
        </p:txBody>
      </p:sp>
      <p:sp>
        <p:nvSpPr>
          <p:cNvPr id="20" name="Text 18"/>
          <p:cNvSpPr/>
          <p:nvPr/>
        </p:nvSpPr>
        <p:spPr>
          <a:xfrm>
            <a:off x="4338757" y="5808941"/>
            <a:ext cx="7061954" cy="550546"/>
          </a:xfrm>
          <a:prstGeom prst="rect">
            <a:avLst/>
          </a:prstGeom>
          <a:noFill/>
          <a:ln/>
        </p:spPr>
        <p:txBody>
          <a:bodyPr wrap="square" rtlCol="0" anchor="t"/>
          <a:lstStyle/>
          <a:p>
            <a:pPr marL="685772" lvl="1" indent="-342887">
              <a:lnSpc>
                <a:spcPts val="2167"/>
              </a:lnSpc>
              <a:buSzPct val="100000"/>
              <a:buChar char="•"/>
            </a:pPr>
            <a:r>
              <a:rPr lang="en-US" sz="1355" dirty="0">
                <a:solidFill>
                  <a:srgbClr val="DAD1E6"/>
                </a:solidFill>
                <a:latin typeface="Fira Sans" pitchFamily="34" charset="0"/>
                <a:ea typeface="Fira Sans" pitchFamily="34" charset="-122"/>
                <a:cs typeface="Fira Sans" pitchFamily="34" charset="-120"/>
              </a:rPr>
              <a:t>Deploy IoT sensors to identify leaks and pipe breaches, which can introduce contaminants into the water supply. Early detection can prevent widespread contamination.</a:t>
            </a:r>
            <a:endParaRPr lang="en-US" sz="1355" dirty="0"/>
          </a:p>
        </p:txBody>
      </p:sp>
      <p:sp>
        <p:nvSpPr>
          <p:cNvPr id="21" name="Shape 19"/>
          <p:cNvSpPr/>
          <p:nvPr/>
        </p:nvSpPr>
        <p:spPr>
          <a:xfrm>
            <a:off x="3229572" y="6669049"/>
            <a:ext cx="386953" cy="386953"/>
          </a:xfrm>
          <a:prstGeom prst="roundRect">
            <a:avLst>
              <a:gd name="adj" fmla="val 13337"/>
            </a:avLst>
          </a:prstGeom>
          <a:solidFill>
            <a:srgbClr val="312140"/>
          </a:solidFill>
          <a:ln/>
        </p:spPr>
        <p:txBody>
          <a:bodyPr/>
          <a:lstStyle/>
          <a:p>
            <a:endParaRPr lang="en-IN" sz="1400"/>
          </a:p>
        </p:txBody>
      </p:sp>
      <p:sp>
        <p:nvSpPr>
          <p:cNvPr id="22" name="Text 20"/>
          <p:cNvSpPr/>
          <p:nvPr/>
        </p:nvSpPr>
        <p:spPr>
          <a:xfrm>
            <a:off x="3358277" y="6701315"/>
            <a:ext cx="129540" cy="322421"/>
          </a:xfrm>
          <a:prstGeom prst="rect">
            <a:avLst/>
          </a:prstGeom>
          <a:noFill/>
          <a:ln/>
        </p:spPr>
        <p:txBody>
          <a:bodyPr wrap="none" rtlCol="0" anchor="t"/>
          <a:lstStyle/>
          <a:p>
            <a:pPr algn="ctr">
              <a:lnSpc>
                <a:spcPts val="2540"/>
              </a:lnSpc>
            </a:pPr>
            <a:r>
              <a:rPr lang="en-US" sz="2032" b="1" dirty="0">
                <a:solidFill>
                  <a:srgbClr val="FF726D"/>
                </a:solidFill>
                <a:latin typeface="Inconsolata" pitchFamily="34" charset="0"/>
                <a:ea typeface="Inconsolata" pitchFamily="34" charset="-122"/>
                <a:cs typeface="Inconsolata" pitchFamily="34" charset="-120"/>
              </a:rPr>
              <a:t>5</a:t>
            </a:r>
            <a:endParaRPr lang="en-US" sz="2032" dirty="0"/>
          </a:p>
        </p:txBody>
      </p:sp>
      <p:sp>
        <p:nvSpPr>
          <p:cNvPr id="23" name="Text 21"/>
          <p:cNvSpPr/>
          <p:nvPr/>
        </p:nvSpPr>
        <p:spPr>
          <a:xfrm>
            <a:off x="4063485" y="6724889"/>
            <a:ext cx="7337227" cy="275273"/>
          </a:xfrm>
          <a:prstGeom prst="rect">
            <a:avLst/>
          </a:prstGeom>
          <a:noFill/>
          <a:ln/>
        </p:spPr>
        <p:txBody>
          <a:bodyPr wrap="none" rtlCol="0" anchor="t"/>
          <a:lstStyle/>
          <a:p>
            <a:pPr marL="342887" indent="-342887">
              <a:lnSpc>
                <a:spcPts val="2167"/>
              </a:lnSpc>
              <a:buSzPct val="100000"/>
              <a:buChar char="•"/>
            </a:pPr>
            <a:r>
              <a:rPr lang="en-US" sz="1355" b="1" dirty="0">
                <a:solidFill>
                  <a:srgbClr val="FF6680"/>
                </a:solidFill>
                <a:latin typeface="Fira Sans" pitchFamily="34" charset="0"/>
                <a:ea typeface="Fira Sans" pitchFamily="34" charset="-122"/>
                <a:cs typeface="Fira Sans" pitchFamily="34" charset="-120"/>
              </a:rPr>
              <a:t>Environmental Sensors:</a:t>
            </a:r>
            <a:endParaRPr lang="en-US" sz="1355" dirty="0"/>
          </a:p>
        </p:txBody>
      </p:sp>
      <p:sp>
        <p:nvSpPr>
          <p:cNvPr id="24" name="Text 22"/>
          <p:cNvSpPr/>
          <p:nvPr/>
        </p:nvSpPr>
        <p:spPr>
          <a:xfrm>
            <a:off x="4338757" y="7068860"/>
            <a:ext cx="7061954" cy="550546"/>
          </a:xfrm>
          <a:prstGeom prst="rect">
            <a:avLst/>
          </a:prstGeom>
          <a:noFill/>
          <a:ln/>
        </p:spPr>
        <p:txBody>
          <a:bodyPr wrap="square" rtlCol="0" anchor="t"/>
          <a:lstStyle/>
          <a:p>
            <a:pPr marL="685772" lvl="1" indent="-342887">
              <a:lnSpc>
                <a:spcPts val="2167"/>
              </a:lnSpc>
              <a:buSzPct val="100000"/>
              <a:buChar char="•"/>
            </a:pPr>
            <a:r>
              <a:rPr lang="en-US" sz="1355" dirty="0">
                <a:solidFill>
                  <a:srgbClr val="DAD1E6"/>
                </a:solidFill>
                <a:latin typeface="Fira Sans" pitchFamily="34" charset="0"/>
                <a:ea typeface="Fira Sans" pitchFamily="34" charset="-122"/>
                <a:cs typeface="Fira Sans" pitchFamily="34" charset="-120"/>
              </a:rPr>
              <a:t>Integrate environmental sensors with IoT to monitor factors like rainfall, temperature, and runoff, which can influence water contamination risks.</a:t>
            </a:r>
            <a:endParaRPr lang="en-US" sz="1355" dirty="0"/>
          </a:p>
        </p:txBody>
      </p:sp>
      <p:pic>
        <p:nvPicPr>
          <p:cNvPr id="26" name="Picture 25">
            <a:extLst>
              <a:ext uri="{FF2B5EF4-FFF2-40B4-BE49-F238E27FC236}">
                <a16:creationId xmlns:a16="http://schemas.microsoft.com/office/drawing/2014/main" id="{1548B8B6-2A23-D657-5F47-554AA1362554}"/>
              </a:ext>
            </a:extLst>
          </p:cNvPr>
          <p:cNvPicPr>
            <a:picLocks noChangeAspect="1"/>
          </p:cNvPicPr>
          <p:nvPr/>
        </p:nvPicPr>
        <p:blipFill>
          <a:blip r:embed="rId3"/>
          <a:stretch>
            <a:fillRect/>
          </a:stretch>
        </p:blipFill>
        <p:spPr>
          <a:xfrm>
            <a:off x="13685836" y="4697"/>
            <a:ext cx="944563" cy="535682"/>
          </a:xfrm>
          <a:prstGeom prst="rect">
            <a:avLst/>
          </a:prstGeom>
        </p:spPr>
      </p:pic>
      <p:pic>
        <p:nvPicPr>
          <p:cNvPr id="27" name="Picture 26">
            <a:extLst>
              <a:ext uri="{FF2B5EF4-FFF2-40B4-BE49-F238E27FC236}">
                <a16:creationId xmlns:a16="http://schemas.microsoft.com/office/drawing/2014/main" id="{5E0CD070-AE5C-46C8-71C3-FF680F38A491}"/>
              </a:ext>
            </a:extLst>
          </p:cNvPr>
          <p:cNvPicPr>
            <a:picLocks noChangeAspect="1"/>
          </p:cNvPicPr>
          <p:nvPr/>
        </p:nvPicPr>
        <p:blipFill>
          <a:blip r:embed="rId4"/>
          <a:stretch>
            <a:fillRect/>
          </a:stretch>
        </p:blipFill>
        <p:spPr>
          <a:xfrm>
            <a:off x="-1" y="0"/>
            <a:ext cx="2137147" cy="535682"/>
          </a:xfrm>
          <a:prstGeom prst="rect">
            <a:avLst/>
          </a:prstGeom>
        </p:spPr>
      </p:pic>
      <p:pic>
        <p:nvPicPr>
          <p:cNvPr id="28" name="Picture 27">
            <a:extLst>
              <a:ext uri="{FF2B5EF4-FFF2-40B4-BE49-F238E27FC236}">
                <a16:creationId xmlns:a16="http://schemas.microsoft.com/office/drawing/2014/main" id="{3473AF44-E6BF-54E9-FA4F-75D83BBBAEF4}"/>
              </a:ext>
            </a:extLst>
          </p:cNvPr>
          <p:cNvPicPr>
            <a:picLocks noChangeAspect="1"/>
          </p:cNvPicPr>
          <p:nvPr/>
        </p:nvPicPr>
        <p:blipFill>
          <a:blip r:embed="rId5"/>
          <a:stretch>
            <a:fillRect/>
          </a:stretch>
        </p:blipFill>
        <p:spPr>
          <a:xfrm>
            <a:off x="0" y="8011034"/>
            <a:ext cx="14630400" cy="2138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sz="1400"/>
          </a:p>
        </p:txBody>
      </p:sp>
      <p:sp>
        <p:nvSpPr>
          <p:cNvPr id="3" name="Shape 1"/>
          <p:cNvSpPr/>
          <p:nvPr/>
        </p:nvSpPr>
        <p:spPr>
          <a:xfrm>
            <a:off x="0" y="0"/>
            <a:ext cx="14630400" cy="8229600"/>
          </a:xfrm>
          <a:prstGeom prst="rect">
            <a:avLst/>
          </a:prstGeom>
          <a:solidFill>
            <a:srgbClr val="241631"/>
          </a:solidFill>
          <a:ln/>
        </p:spPr>
        <p:txBody>
          <a:bodyPr/>
          <a:lstStyle/>
          <a:p>
            <a:endParaRPr lang="en-IN" sz="1400"/>
          </a:p>
        </p:txBody>
      </p:sp>
      <p:sp>
        <p:nvSpPr>
          <p:cNvPr id="4" name="Text 2"/>
          <p:cNvSpPr/>
          <p:nvPr/>
        </p:nvSpPr>
        <p:spPr>
          <a:xfrm>
            <a:off x="6319600" y="2712482"/>
            <a:ext cx="4443889" cy="694373"/>
          </a:xfrm>
          <a:prstGeom prst="rect">
            <a:avLst/>
          </a:prstGeom>
          <a:noFill/>
          <a:ln/>
        </p:spPr>
        <p:txBody>
          <a:bodyPr wrap="none" rtlCol="0" anchor="t"/>
          <a:lstStyle/>
          <a:p>
            <a:pPr>
              <a:lnSpc>
                <a:spcPts val="5467"/>
              </a:lnSpc>
            </a:pPr>
            <a:r>
              <a:rPr lang="en-US" sz="4374" b="1" dirty="0">
                <a:solidFill>
                  <a:srgbClr val="FF726D"/>
                </a:solidFill>
                <a:latin typeface="Inconsolata" pitchFamily="34" charset="0"/>
                <a:ea typeface="Inconsolata" pitchFamily="34" charset="-122"/>
                <a:cs typeface="Inconsolata" pitchFamily="34" charset="-120"/>
              </a:rPr>
              <a:t>Conclusion</a:t>
            </a:r>
            <a:endParaRPr lang="en-US" sz="4374" dirty="0"/>
          </a:p>
        </p:txBody>
      </p:sp>
      <p:sp>
        <p:nvSpPr>
          <p:cNvPr id="5" name="Text 3"/>
          <p:cNvSpPr/>
          <p:nvPr/>
        </p:nvSpPr>
        <p:spPr>
          <a:xfrm>
            <a:off x="6319600" y="3740110"/>
            <a:ext cx="7477601" cy="1777008"/>
          </a:xfrm>
          <a:prstGeom prst="rect">
            <a:avLst/>
          </a:prstGeom>
          <a:noFill/>
          <a:ln/>
        </p:spPr>
        <p:txBody>
          <a:bodyPr wrap="square" rtlCol="0" anchor="t"/>
          <a:lstStyle/>
          <a:p>
            <a:pPr>
              <a:lnSpc>
                <a:spcPts val="2798"/>
              </a:lnSpc>
            </a:pPr>
            <a:r>
              <a:rPr lang="en-US" sz="1750" dirty="0">
                <a:solidFill>
                  <a:schemeClr val="bg1"/>
                </a:solidFill>
              </a:rPr>
              <a:t>Add something</a:t>
            </a:r>
            <a:r>
              <a:rPr lang="en-US" sz="1750" dirty="0"/>
              <a:t>.</a:t>
            </a:r>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8" name="Picture 7">
            <a:extLst>
              <a:ext uri="{FF2B5EF4-FFF2-40B4-BE49-F238E27FC236}">
                <a16:creationId xmlns:a16="http://schemas.microsoft.com/office/drawing/2014/main" id="{E1F9E257-0653-1E88-852F-E38399E51A48}"/>
              </a:ext>
            </a:extLst>
          </p:cNvPr>
          <p:cNvPicPr>
            <a:picLocks noChangeAspect="1"/>
          </p:cNvPicPr>
          <p:nvPr/>
        </p:nvPicPr>
        <p:blipFill>
          <a:blip r:embed="rId4"/>
          <a:stretch>
            <a:fillRect/>
          </a:stretch>
        </p:blipFill>
        <p:spPr>
          <a:xfrm>
            <a:off x="13685836" y="4697"/>
            <a:ext cx="944563" cy="535682"/>
          </a:xfrm>
          <a:prstGeom prst="rect">
            <a:avLst/>
          </a:prstGeom>
        </p:spPr>
      </p:pic>
      <p:pic>
        <p:nvPicPr>
          <p:cNvPr id="9" name="Picture 8">
            <a:extLst>
              <a:ext uri="{FF2B5EF4-FFF2-40B4-BE49-F238E27FC236}">
                <a16:creationId xmlns:a16="http://schemas.microsoft.com/office/drawing/2014/main" id="{673BFEB6-4BDB-9E90-3E61-C68105BFC2B9}"/>
              </a:ext>
            </a:extLst>
          </p:cNvPr>
          <p:cNvPicPr>
            <a:picLocks noChangeAspect="1"/>
          </p:cNvPicPr>
          <p:nvPr/>
        </p:nvPicPr>
        <p:blipFill>
          <a:blip r:embed="rId5"/>
          <a:stretch>
            <a:fillRect/>
          </a:stretch>
        </p:blipFill>
        <p:spPr>
          <a:xfrm>
            <a:off x="-1" y="0"/>
            <a:ext cx="2137147" cy="535682"/>
          </a:xfrm>
          <a:prstGeom prst="rect">
            <a:avLst/>
          </a:prstGeom>
        </p:spPr>
      </p:pic>
      <p:pic>
        <p:nvPicPr>
          <p:cNvPr id="10" name="Picture 9">
            <a:extLst>
              <a:ext uri="{FF2B5EF4-FFF2-40B4-BE49-F238E27FC236}">
                <a16:creationId xmlns:a16="http://schemas.microsoft.com/office/drawing/2014/main" id="{9982C679-0B82-7418-9B73-15C3A9358CEC}"/>
              </a:ext>
            </a:extLst>
          </p:cNvPr>
          <p:cNvPicPr>
            <a:picLocks noChangeAspect="1"/>
          </p:cNvPicPr>
          <p:nvPr/>
        </p:nvPicPr>
        <p:blipFill>
          <a:blip r:embed="rId6"/>
          <a:stretch>
            <a:fillRect/>
          </a:stretch>
        </p:blipFill>
        <p:spPr>
          <a:xfrm>
            <a:off x="0" y="8011034"/>
            <a:ext cx="14630400" cy="2138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6319599" y="663178"/>
            <a:ext cx="7477601" cy="1666399"/>
          </a:xfrm>
          <a:prstGeom prst="rect">
            <a:avLst/>
          </a:prstGeom>
          <a:noFill/>
          <a:ln/>
        </p:spPr>
        <p:txBody>
          <a:bodyPr wrap="square" rtlCol="0" anchor="t"/>
          <a:lstStyle/>
          <a:p>
            <a:pPr marL="0" indent="0" algn="ctr">
              <a:lnSpc>
                <a:spcPts val="6561"/>
              </a:lnSpc>
              <a:buNone/>
            </a:pPr>
            <a:r>
              <a:rPr lang="en-US" sz="5249" dirty="0">
                <a:solidFill>
                  <a:srgbClr val="FFFFFF"/>
                </a:solidFill>
                <a:latin typeface="Barlow, sans-serif" pitchFamily="34" charset="0"/>
                <a:ea typeface="Barlow, sans-serif" pitchFamily="34" charset="-122"/>
                <a:cs typeface="Barlow, sans-serif" pitchFamily="34" charset="-120"/>
              </a:rPr>
              <a:t>AI Powered Drought Prediction</a:t>
            </a:r>
            <a:endParaRPr lang="en-US" sz="5249" dirty="0"/>
          </a:p>
        </p:txBody>
      </p:sp>
      <p:sp>
        <p:nvSpPr>
          <p:cNvPr id="5" name="Text 2"/>
          <p:cNvSpPr/>
          <p:nvPr/>
        </p:nvSpPr>
        <p:spPr>
          <a:xfrm>
            <a:off x="6600826" y="2505075"/>
            <a:ext cx="7448549" cy="868561"/>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5E0DF"/>
                </a:solidFill>
                <a:latin typeface="Barlow" pitchFamily="34" charset="0"/>
                <a:ea typeface="Barlow" pitchFamily="34" charset="-122"/>
                <a:cs typeface="Barlow" pitchFamily="34" charset="-120"/>
              </a:rPr>
              <a:t>AI vs. Traditional Methods: AI surpasses traditional drought prediction by analyzing extensive data and uncovering intricate patterns.</a:t>
            </a:r>
            <a:endParaRPr lang="en-US" sz="1750" dirty="0"/>
          </a:p>
        </p:txBody>
      </p:sp>
      <p:sp>
        <p:nvSpPr>
          <p:cNvPr id="6" name="Text 3"/>
          <p:cNvSpPr/>
          <p:nvPr/>
        </p:nvSpPr>
        <p:spPr>
          <a:xfrm>
            <a:off x="6600826" y="3462457"/>
            <a:ext cx="7667624"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E5E0DF"/>
                </a:solidFill>
                <a:latin typeface="Barlow" pitchFamily="34" charset="0"/>
                <a:ea typeface="Barlow" pitchFamily="34" charset="-122"/>
                <a:cs typeface="Barlow" pitchFamily="34" charset="-120"/>
              </a:rPr>
              <a:t>Remote Sensing: AI utilizes satellite imagery and remote sensing for real-time monitoring of soil moisture, vegetation health, and water levels.</a:t>
            </a:r>
            <a:endParaRPr lang="en-US" sz="1750" dirty="0"/>
          </a:p>
        </p:txBody>
      </p:sp>
      <p:sp>
        <p:nvSpPr>
          <p:cNvPr id="7" name="Text 4"/>
          <p:cNvSpPr/>
          <p:nvPr/>
        </p:nvSpPr>
        <p:spPr>
          <a:xfrm>
            <a:off x="6600826" y="4262080"/>
            <a:ext cx="7196375"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E5E0DF"/>
                </a:solidFill>
                <a:latin typeface="Barlow" pitchFamily="34" charset="0"/>
                <a:ea typeface="Barlow" pitchFamily="34" charset="-122"/>
                <a:cs typeface="Barlow" pitchFamily="34" charset="-120"/>
              </a:rPr>
              <a:t>Scenario Analysis: AI simulates diverse scenarios involving climate change, land use, and water policies to predict potential drought outcomes.</a:t>
            </a:r>
            <a:endParaRPr lang="en-US" sz="1750" dirty="0"/>
          </a:p>
        </p:txBody>
      </p:sp>
      <p:sp>
        <p:nvSpPr>
          <p:cNvPr id="8" name="Text 5"/>
          <p:cNvSpPr/>
          <p:nvPr/>
        </p:nvSpPr>
        <p:spPr>
          <a:xfrm>
            <a:off x="6675001" y="5417106"/>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dirty="0">
                <a:solidFill>
                  <a:srgbClr val="E5E0DF"/>
                </a:solidFill>
                <a:latin typeface="Barlow" pitchFamily="34" charset="0"/>
                <a:ea typeface="Barlow" pitchFamily="34" charset="-122"/>
                <a:cs typeface="Barlow" pitchFamily="34" charset="-120"/>
              </a:rPr>
              <a:t>Data-Driven Policy: AI systems provide evidence-based policy recommendations for drought mitigation.</a:t>
            </a:r>
            <a:endParaRPr lang="en-US" sz="1750" dirty="0"/>
          </a:p>
        </p:txBody>
      </p:sp>
      <p:sp>
        <p:nvSpPr>
          <p:cNvPr id="9" name="Text 6"/>
          <p:cNvSpPr/>
          <p:nvPr/>
        </p:nvSpPr>
        <p:spPr>
          <a:xfrm>
            <a:off x="6675001" y="6216729"/>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5"/>
            </a:pPr>
            <a:r>
              <a:rPr lang="en-US" sz="1750" dirty="0">
                <a:solidFill>
                  <a:srgbClr val="E5E0DF"/>
                </a:solidFill>
                <a:latin typeface="Barlow" pitchFamily="34" charset="0"/>
                <a:ea typeface="Barlow" pitchFamily="34" charset="-122"/>
                <a:cs typeface="Barlow" pitchFamily="34" charset="-120"/>
              </a:rPr>
              <a:t>Regression Models: Linear and nonlinear regression models predict drought based on historical data and relevant factors.</a:t>
            </a:r>
            <a:endParaRPr lang="en-US" sz="1750" dirty="0"/>
          </a:p>
        </p:txBody>
      </p:sp>
      <p:sp>
        <p:nvSpPr>
          <p:cNvPr id="12" name="Text 8"/>
          <p:cNvSpPr/>
          <p:nvPr/>
        </p:nvSpPr>
        <p:spPr>
          <a:xfrm>
            <a:off x="6786086" y="7177445"/>
            <a:ext cx="1592580" cy="388858"/>
          </a:xfrm>
          <a:prstGeom prst="rect">
            <a:avLst/>
          </a:prstGeom>
          <a:noFill/>
          <a:ln/>
        </p:spPr>
        <p:txBody>
          <a:bodyPr wrap="none" rtlCol="0" anchor="t"/>
          <a:lstStyle/>
          <a:p>
            <a:pPr marL="0" indent="0" algn="l">
              <a:lnSpc>
                <a:spcPts val="3062"/>
              </a:lnSpc>
              <a:buNone/>
            </a:pPr>
            <a:endParaRPr lang="en-US" sz="2187" dirty="0"/>
          </a:p>
        </p:txBody>
      </p:sp>
      <p:pic>
        <p:nvPicPr>
          <p:cNvPr id="13" name="Image 2" descr="preencoded.png"/>
          <p:cNvPicPr>
            <a:picLocks noChangeAspect="1"/>
          </p:cNvPicPr>
          <p:nvPr/>
        </p:nvPicPr>
        <p:blipFill>
          <a:blip r:embed="rId4"/>
          <a:stretch>
            <a:fillRect/>
          </a:stretch>
        </p:blipFill>
        <p:spPr>
          <a:xfrm>
            <a:off x="0" y="0"/>
            <a:ext cx="5486400" cy="8229600"/>
          </a:xfrm>
          <a:prstGeom prst="rect">
            <a:avLst/>
          </a:prstGeom>
        </p:spPr>
      </p:pic>
      <p:pic>
        <p:nvPicPr>
          <p:cNvPr id="11" name="Picture 10">
            <a:extLst>
              <a:ext uri="{FF2B5EF4-FFF2-40B4-BE49-F238E27FC236}">
                <a16:creationId xmlns:a16="http://schemas.microsoft.com/office/drawing/2014/main" id="{B0FC8086-1BEE-E4D5-D453-A099A3DB06D5}"/>
              </a:ext>
            </a:extLst>
          </p:cNvPr>
          <p:cNvPicPr>
            <a:picLocks noChangeAspect="1"/>
          </p:cNvPicPr>
          <p:nvPr/>
        </p:nvPicPr>
        <p:blipFill>
          <a:blip r:embed="rId5"/>
          <a:stretch>
            <a:fillRect/>
          </a:stretch>
        </p:blipFill>
        <p:spPr>
          <a:xfrm>
            <a:off x="-1" y="0"/>
            <a:ext cx="3154545" cy="663178"/>
          </a:xfrm>
          <a:prstGeom prst="rect">
            <a:avLst/>
          </a:prstGeom>
        </p:spPr>
      </p:pic>
      <p:pic>
        <p:nvPicPr>
          <p:cNvPr id="14" name="Picture 13">
            <a:extLst>
              <a:ext uri="{FF2B5EF4-FFF2-40B4-BE49-F238E27FC236}">
                <a16:creationId xmlns:a16="http://schemas.microsoft.com/office/drawing/2014/main" id="{BB1BD5E0-4966-58BE-10C3-0644331629B3}"/>
              </a:ext>
            </a:extLst>
          </p:cNvPr>
          <p:cNvPicPr>
            <a:picLocks noChangeAspect="1"/>
          </p:cNvPicPr>
          <p:nvPr/>
        </p:nvPicPr>
        <p:blipFill>
          <a:blip r:embed="rId6"/>
          <a:stretch>
            <a:fillRect/>
          </a:stretch>
        </p:blipFill>
        <p:spPr>
          <a:xfrm>
            <a:off x="13423900" y="-33974"/>
            <a:ext cx="1225551" cy="710803"/>
          </a:xfrm>
          <a:prstGeom prst="rect">
            <a:avLst/>
          </a:prstGeom>
        </p:spPr>
      </p:pic>
      <p:pic>
        <p:nvPicPr>
          <p:cNvPr id="17" name="Picture 16">
            <a:extLst>
              <a:ext uri="{FF2B5EF4-FFF2-40B4-BE49-F238E27FC236}">
                <a16:creationId xmlns:a16="http://schemas.microsoft.com/office/drawing/2014/main" id="{59C7568C-6802-9033-6C2C-9E856E51C6ED}"/>
              </a:ext>
            </a:extLst>
          </p:cNvPr>
          <p:cNvPicPr>
            <a:picLocks noChangeAspect="1"/>
          </p:cNvPicPr>
          <p:nvPr/>
        </p:nvPicPr>
        <p:blipFill>
          <a:blip r:embed="rId7"/>
          <a:stretch>
            <a:fillRect/>
          </a:stretch>
        </p:blipFill>
        <p:spPr>
          <a:xfrm>
            <a:off x="0" y="7981937"/>
            <a:ext cx="14630400" cy="2476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C0C0C">
              <a:alpha val="75000"/>
            </a:srgbClr>
          </a:solidFill>
          <a:ln w="10001">
            <a:solidFill>
              <a:srgbClr val="FFFFFF">
                <a:alpha val="16000"/>
              </a:srgbClr>
            </a:solidFill>
            <a:prstDash val="solid"/>
          </a:ln>
        </p:spPr>
        <p:txBody>
          <a:bodyPr/>
          <a:lstStyle/>
          <a:p>
            <a:endParaRPr lang="en-IN"/>
          </a:p>
        </p:txBody>
      </p:sp>
      <p:sp>
        <p:nvSpPr>
          <p:cNvPr id="4" name="Text 1"/>
          <p:cNvSpPr/>
          <p:nvPr/>
        </p:nvSpPr>
        <p:spPr>
          <a:xfrm>
            <a:off x="3162299" y="442555"/>
            <a:ext cx="6772275" cy="503039"/>
          </a:xfrm>
          <a:prstGeom prst="rect">
            <a:avLst/>
          </a:prstGeom>
          <a:noFill/>
          <a:ln/>
        </p:spPr>
        <p:txBody>
          <a:bodyPr wrap="none" rtlCol="0" anchor="t"/>
          <a:lstStyle/>
          <a:p>
            <a:pPr marL="0" indent="0" algn="ctr">
              <a:lnSpc>
                <a:spcPts val="3960"/>
              </a:lnSpc>
              <a:buNone/>
            </a:pPr>
            <a:r>
              <a:rPr lang="en-US" sz="3168" b="1" dirty="0">
                <a:solidFill>
                  <a:srgbClr val="FFFFFF"/>
                </a:solidFill>
                <a:latin typeface="Barlow" pitchFamily="34" charset="0"/>
                <a:ea typeface="Barlow" pitchFamily="34" charset="-122"/>
                <a:cs typeface="Barlow" pitchFamily="34" charset="-120"/>
              </a:rPr>
              <a:t>Blockchain Water Trading</a:t>
            </a:r>
            <a:endParaRPr lang="en-US" sz="3168" dirty="0"/>
          </a:p>
        </p:txBody>
      </p:sp>
      <p:pic>
        <p:nvPicPr>
          <p:cNvPr id="5" name="Image 1" descr="preencoded.png"/>
          <p:cNvPicPr>
            <a:picLocks noChangeAspect="1"/>
          </p:cNvPicPr>
          <p:nvPr/>
        </p:nvPicPr>
        <p:blipFill>
          <a:blip r:embed="rId4"/>
          <a:stretch>
            <a:fillRect/>
          </a:stretch>
        </p:blipFill>
        <p:spPr>
          <a:xfrm>
            <a:off x="3162300" y="1267420"/>
            <a:ext cx="2104311" cy="1300520"/>
          </a:xfrm>
          <a:prstGeom prst="rect">
            <a:avLst/>
          </a:prstGeom>
        </p:spPr>
      </p:pic>
      <p:sp>
        <p:nvSpPr>
          <p:cNvPr id="6" name="Text 2"/>
          <p:cNvSpPr/>
          <p:nvPr/>
        </p:nvSpPr>
        <p:spPr>
          <a:xfrm>
            <a:off x="3162300" y="2769037"/>
            <a:ext cx="2104311" cy="502920"/>
          </a:xfrm>
          <a:prstGeom prst="rect">
            <a:avLst/>
          </a:prstGeom>
          <a:noFill/>
          <a:ln/>
        </p:spPr>
        <p:txBody>
          <a:bodyPr wrap="square" rtlCol="0" anchor="t"/>
          <a:lstStyle/>
          <a:p>
            <a:pPr marL="0" indent="0" algn="l">
              <a:lnSpc>
                <a:spcPts val="1980"/>
              </a:lnSpc>
              <a:buNone/>
            </a:pPr>
            <a:r>
              <a:rPr lang="en-US" sz="1584" b="1" dirty="0">
                <a:solidFill>
                  <a:srgbClr val="FFFFFF"/>
                </a:solidFill>
                <a:latin typeface="Barlow" pitchFamily="34" charset="0"/>
                <a:ea typeface="Barlow" pitchFamily="34" charset="-122"/>
                <a:cs typeface="Barlow" pitchFamily="34" charset="-120"/>
              </a:rPr>
              <a:t>Transparent and Efficient</a:t>
            </a:r>
            <a:endParaRPr lang="en-US" sz="1584" dirty="0"/>
          </a:p>
        </p:txBody>
      </p:sp>
      <p:sp>
        <p:nvSpPr>
          <p:cNvPr id="7" name="Text 3"/>
          <p:cNvSpPr/>
          <p:nvPr/>
        </p:nvSpPr>
        <p:spPr>
          <a:xfrm>
            <a:off x="2990850" y="3452932"/>
            <a:ext cx="3030856" cy="1357193"/>
          </a:xfrm>
          <a:prstGeom prst="rect">
            <a:avLst/>
          </a:prstGeom>
          <a:noFill/>
          <a:ln/>
        </p:spPr>
        <p:txBody>
          <a:bodyPr wrap="square" rtlCol="0" anchor="t"/>
          <a:lstStyle/>
          <a:p>
            <a:pPr marL="342900" indent="-342900" algn="l">
              <a:lnSpc>
                <a:spcPts val="2028"/>
              </a:lnSpc>
              <a:buSzPct val="100000"/>
              <a:buFont typeface="Arial" panose="020B0604020202020204" pitchFamily="34" charset="0"/>
              <a:buChar char="•"/>
            </a:pPr>
            <a:r>
              <a:rPr lang="en-US" sz="1267" b="1" dirty="0">
                <a:solidFill>
                  <a:srgbClr val="E5E0DF"/>
                </a:solidFill>
                <a:latin typeface="Barlow" pitchFamily="34" charset="0"/>
                <a:ea typeface="Barlow" pitchFamily="34" charset="-122"/>
                <a:cs typeface="Barlow" pitchFamily="34" charset="-120"/>
              </a:rPr>
              <a:t>Data Accessibility:</a:t>
            </a:r>
            <a:r>
              <a:rPr lang="en-US" sz="1267" dirty="0">
                <a:solidFill>
                  <a:srgbClr val="E5E0DF"/>
                </a:solidFill>
                <a:latin typeface="Barlow" pitchFamily="34" charset="0"/>
                <a:ea typeface="Barlow" pitchFamily="34" charset="-122"/>
                <a:cs typeface="Barlow" pitchFamily="34" charset="-120"/>
              </a:rPr>
              <a:t> Digital systems make data on water rights, transactions, and usage readily accessible to all authorized parties, fostering transparency.</a:t>
            </a:r>
            <a:endParaRPr lang="en-US" sz="1267" dirty="0"/>
          </a:p>
        </p:txBody>
      </p:sp>
      <p:sp>
        <p:nvSpPr>
          <p:cNvPr id="8" name="Text 4"/>
          <p:cNvSpPr/>
          <p:nvPr/>
        </p:nvSpPr>
        <p:spPr>
          <a:xfrm>
            <a:off x="3162300" y="5175172"/>
            <a:ext cx="2486025" cy="2211108"/>
          </a:xfrm>
          <a:prstGeom prst="rect">
            <a:avLst/>
          </a:prstGeom>
          <a:noFill/>
          <a:ln/>
        </p:spPr>
        <p:txBody>
          <a:bodyPr wrap="square" rtlCol="0" anchor="t"/>
          <a:lstStyle/>
          <a:p>
            <a:pPr marL="342900" indent="-342900" algn="l">
              <a:lnSpc>
                <a:spcPts val="2028"/>
              </a:lnSpc>
              <a:buSzPct val="100000"/>
              <a:buFont typeface="Arial" panose="020B0604020202020204" pitchFamily="34" charset="0"/>
              <a:buChar char="•"/>
            </a:pPr>
            <a:r>
              <a:rPr lang="en-US" sz="1267" b="1" dirty="0">
                <a:solidFill>
                  <a:srgbClr val="E5E0DF"/>
                </a:solidFill>
                <a:latin typeface="Barlow" pitchFamily="34" charset="0"/>
                <a:ea typeface="Barlow" pitchFamily="34" charset="-122"/>
                <a:cs typeface="Barlow" pitchFamily="34" charset="-120"/>
              </a:rPr>
              <a:t>Streamlined Transactions:</a:t>
            </a:r>
            <a:r>
              <a:rPr lang="en-US" sz="1267" dirty="0">
                <a:solidFill>
                  <a:srgbClr val="E5E0DF"/>
                </a:solidFill>
                <a:latin typeface="Barlow" pitchFamily="34" charset="0"/>
                <a:ea typeface="Barlow" pitchFamily="34" charset="-122"/>
                <a:cs typeface="Barlow" pitchFamily="34" charset="-120"/>
              </a:rPr>
              <a:t> Through smart contracts, water trading becomes swift and automated, reducing bureaucracy and enhancing efficiency.</a:t>
            </a:r>
            <a:endParaRPr lang="en-US" sz="1267" dirty="0"/>
          </a:p>
        </p:txBody>
      </p:sp>
      <p:sp>
        <p:nvSpPr>
          <p:cNvPr id="9" name="Text 5"/>
          <p:cNvSpPr/>
          <p:nvPr/>
        </p:nvSpPr>
        <p:spPr>
          <a:xfrm>
            <a:off x="3917394" y="7267456"/>
            <a:ext cx="2104311" cy="257532"/>
          </a:xfrm>
          <a:prstGeom prst="rect">
            <a:avLst/>
          </a:prstGeom>
          <a:noFill/>
          <a:ln/>
        </p:spPr>
        <p:txBody>
          <a:bodyPr wrap="none" rtlCol="0" anchor="t"/>
          <a:lstStyle/>
          <a:p>
            <a:pPr marL="0" indent="0" algn="l">
              <a:lnSpc>
                <a:spcPts val="2028"/>
              </a:lnSpc>
              <a:buNone/>
            </a:pPr>
            <a:endParaRPr lang="en-US" sz="1267" dirty="0"/>
          </a:p>
        </p:txBody>
      </p:sp>
      <p:pic>
        <p:nvPicPr>
          <p:cNvPr id="10" name="Image 2" descr="preencoded.png"/>
          <p:cNvPicPr>
            <a:picLocks noChangeAspect="1"/>
          </p:cNvPicPr>
          <p:nvPr/>
        </p:nvPicPr>
        <p:blipFill>
          <a:blip r:embed="rId5"/>
          <a:stretch>
            <a:fillRect/>
          </a:stretch>
        </p:blipFill>
        <p:spPr>
          <a:xfrm>
            <a:off x="5857876" y="1267420"/>
            <a:ext cx="2247900" cy="1300520"/>
          </a:xfrm>
          <a:prstGeom prst="rect">
            <a:avLst/>
          </a:prstGeom>
        </p:spPr>
      </p:pic>
      <p:sp>
        <p:nvSpPr>
          <p:cNvPr id="11" name="Text 6"/>
          <p:cNvSpPr/>
          <p:nvPr/>
        </p:nvSpPr>
        <p:spPr>
          <a:xfrm>
            <a:off x="5760126" y="2769036"/>
            <a:ext cx="2345649" cy="368142"/>
          </a:xfrm>
          <a:prstGeom prst="rect">
            <a:avLst/>
          </a:prstGeom>
          <a:noFill/>
          <a:ln/>
        </p:spPr>
        <p:txBody>
          <a:bodyPr wrap="none" rtlCol="0" anchor="t"/>
          <a:lstStyle/>
          <a:p>
            <a:pPr marL="0" indent="0" algn="l">
              <a:lnSpc>
                <a:spcPts val="1980"/>
              </a:lnSpc>
              <a:buNone/>
            </a:pPr>
            <a:r>
              <a:rPr lang="en-US" sz="1584" b="1" dirty="0">
                <a:solidFill>
                  <a:srgbClr val="FFFFFF"/>
                </a:solidFill>
                <a:latin typeface="Barlow" pitchFamily="34" charset="0"/>
                <a:ea typeface="Barlow" pitchFamily="34" charset="-122"/>
                <a:cs typeface="Barlow" pitchFamily="34" charset="-120"/>
              </a:rPr>
              <a:t>Digital Water Rights</a:t>
            </a:r>
            <a:endParaRPr lang="en-US" sz="1584" dirty="0"/>
          </a:p>
        </p:txBody>
      </p:sp>
      <p:sp>
        <p:nvSpPr>
          <p:cNvPr id="12" name="Text 7"/>
          <p:cNvSpPr/>
          <p:nvPr/>
        </p:nvSpPr>
        <p:spPr>
          <a:xfrm>
            <a:off x="5857876" y="3201473"/>
            <a:ext cx="2509480" cy="1633894"/>
          </a:xfrm>
          <a:prstGeom prst="rect">
            <a:avLst/>
          </a:prstGeom>
          <a:noFill/>
          <a:ln/>
        </p:spPr>
        <p:txBody>
          <a:bodyPr wrap="square" rtlCol="0" anchor="t"/>
          <a:lstStyle/>
          <a:p>
            <a:pPr marL="342900" indent="-342900" algn="l">
              <a:lnSpc>
                <a:spcPts val="2028"/>
              </a:lnSpc>
              <a:buSzPct val="100000"/>
              <a:buFont typeface="Arial" panose="020B0604020202020204" pitchFamily="34" charset="0"/>
              <a:buChar char="•"/>
            </a:pPr>
            <a:r>
              <a:rPr lang="en-US" sz="1267" b="1" dirty="0">
                <a:solidFill>
                  <a:srgbClr val="E5E0DF"/>
                </a:solidFill>
                <a:latin typeface="Barlow" pitchFamily="34" charset="0"/>
                <a:ea typeface="Barlow" pitchFamily="34" charset="-122"/>
                <a:cs typeface="Barlow" pitchFamily="34" charset="-120"/>
              </a:rPr>
              <a:t>Efficient Record Keeping:</a:t>
            </a:r>
            <a:r>
              <a:rPr lang="en-US" sz="1267" dirty="0">
                <a:solidFill>
                  <a:srgbClr val="E5E0DF"/>
                </a:solidFill>
                <a:latin typeface="Barlow" pitchFamily="34" charset="0"/>
                <a:ea typeface="Barlow" pitchFamily="34" charset="-122"/>
                <a:cs typeface="Barlow" pitchFamily="34" charset="-120"/>
              </a:rPr>
              <a:t> Digital systems provide a streamlined and accurate way to record water rights, reducing paperwork and human error.</a:t>
            </a:r>
            <a:endParaRPr lang="en-US" sz="1267" dirty="0"/>
          </a:p>
        </p:txBody>
      </p:sp>
      <p:sp>
        <p:nvSpPr>
          <p:cNvPr id="13" name="Text 8"/>
          <p:cNvSpPr/>
          <p:nvPr/>
        </p:nvSpPr>
        <p:spPr>
          <a:xfrm>
            <a:off x="6021706" y="5151120"/>
            <a:ext cx="2345649" cy="2354697"/>
          </a:xfrm>
          <a:prstGeom prst="rect">
            <a:avLst/>
          </a:prstGeom>
          <a:noFill/>
          <a:ln/>
        </p:spPr>
        <p:txBody>
          <a:bodyPr wrap="square" rtlCol="0" anchor="t"/>
          <a:lstStyle/>
          <a:p>
            <a:pPr marL="342900" indent="-342900" algn="l">
              <a:lnSpc>
                <a:spcPts val="2028"/>
              </a:lnSpc>
              <a:buSzPct val="100000"/>
              <a:buFont typeface="Arial" panose="020B0604020202020204" pitchFamily="34" charset="0"/>
              <a:buChar char="•"/>
            </a:pPr>
            <a:r>
              <a:rPr lang="en-US" sz="1267" b="1" dirty="0">
                <a:solidFill>
                  <a:srgbClr val="E5E0DF"/>
                </a:solidFill>
                <a:latin typeface="Barlow" pitchFamily="34" charset="0"/>
                <a:ea typeface="Barlow" pitchFamily="34" charset="-122"/>
                <a:cs typeface="Barlow" pitchFamily="34" charset="-120"/>
              </a:rPr>
              <a:t>Transparency &amp; Accountability:</a:t>
            </a:r>
            <a:r>
              <a:rPr lang="en-US" sz="1267" dirty="0">
                <a:solidFill>
                  <a:srgbClr val="E5E0DF"/>
                </a:solidFill>
                <a:latin typeface="Barlow" pitchFamily="34" charset="0"/>
                <a:ea typeface="Barlow" pitchFamily="34" charset="-122"/>
                <a:cs typeface="Barlow" pitchFamily="34" charset="-120"/>
              </a:rPr>
              <a:t> Digital records create transparency by making water rights and transactions visible to all stakeholders, promoting fair and accountable water management.</a:t>
            </a:r>
            <a:endParaRPr lang="en-US" sz="1267" dirty="0"/>
          </a:p>
        </p:txBody>
      </p:sp>
      <p:sp>
        <p:nvSpPr>
          <p:cNvPr id="14" name="Text 9"/>
          <p:cNvSpPr/>
          <p:nvPr/>
        </p:nvSpPr>
        <p:spPr>
          <a:xfrm>
            <a:off x="6263045" y="7531060"/>
            <a:ext cx="2104311" cy="257532"/>
          </a:xfrm>
          <a:prstGeom prst="rect">
            <a:avLst/>
          </a:prstGeom>
          <a:noFill/>
          <a:ln/>
        </p:spPr>
        <p:txBody>
          <a:bodyPr wrap="none" rtlCol="0" anchor="t"/>
          <a:lstStyle/>
          <a:p>
            <a:pPr marL="0" indent="0" algn="l">
              <a:lnSpc>
                <a:spcPts val="2028"/>
              </a:lnSpc>
              <a:buNone/>
            </a:pPr>
            <a:endParaRPr lang="en-US" sz="1267" dirty="0"/>
          </a:p>
        </p:txBody>
      </p:sp>
      <p:pic>
        <p:nvPicPr>
          <p:cNvPr id="15" name="Image 3" descr="preencoded.png"/>
          <p:cNvPicPr>
            <a:picLocks noChangeAspect="1"/>
          </p:cNvPicPr>
          <p:nvPr/>
        </p:nvPicPr>
        <p:blipFill>
          <a:blip r:embed="rId6"/>
          <a:stretch>
            <a:fillRect/>
          </a:stretch>
        </p:blipFill>
        <p:spPr>
          <a:xfrm>
            <a:off x="8608695" y="1267420"/>
            <a:ext cx="2104311" cy="1300520"/>
          </a:xfrm>
          <a:prstGeom prst="rect">
            <a:avLst/>
          </a:prstGeom>
        </p:spPr>
      </p:pic>
      <p:sp>
        <p:nvSpPr>
          <p:cNvPr id="16" name="Text 10"/>
          <p:cNvSpPr/>
          <p:nvPr/>
        </p:nvSpPr>
        <p:spPr>
          <a:xfrm>
            <a:off x="8608695" y="2769037"/>
            <a:ext cx="1609487" cy="251460"/>
          </a:xfrm>
          <a:prstGeom prst="rect">
            <a:avLst/>
          </a:prstGeom>
          <a:noFill/>
          <a:ln/>
        </p:spPr>
        <p:txBody>
          <a:bodyPr wrap="none" rtlCol="0" anchor="t"/>
          <a:lstStyle/>
          <a:p>
            <a:pPr marL="0" indent="0" algn="l">
              <a:lnSpc>
                <a:spcPts val="1980"/>
              </a:lnSpc>
              <a:buNone/>
            </a:pPr>
            <a:r>
              <a:rPr lang="en-US" sz="1584" b="1" dirty="0">
                <a:solidFill>
                  <a:srgbClr val="FFFFFF"/>
                </a:solidFill>
                <a:latin typeface="Barlow" pitchFamily="34" charset="0"/>
                <a:ea typeface="Barlow" pitchFamily="34" charset="-122"/>
                <a:cs typeface="Barlow" pitchFamily="34" charset="-120"/>
              </a:rPr>
              <a:t>Smart Contracts</a:t>
            </a:r>
            <a:endParaRPr lang="en-US" sz="1584" dirty="0"/>
          </a:p>
        </p:txBody>
      </p:sp>
      <p:sp>
        <p:nvSpPr>
          <p:cNvPr id="17" name="Text 11"/>
          <p:cNvSpPr/>
          <p:nvPr/>
        </p:nvSpPr>
        <p:spPr>
          <a:xfrm>
            <a:off x="8277226" y="3201472"/>
            <a:ext cx="2435780" cy="4329588"/>
          </a:xfrm>
          <a:prstGeom prst="rect">
            <a:avLst/>
          </a:prstGeom>
          <a:noFill/>
          <a:ln/>
        </p:spPr>
        <p:txBody>
          <a:bodyPr wrap="square" rtlCol="0" anchor="t"/>
          <a:lstStyle/>
          <a:p>
            <a:pPr marL="342900" indent="-342900" algn="l">
              <a:lnSpc>
                <a:spcPts val="2028"/>
              </a:lnSpc>
              <a:buSzPct val="100000"/>
              <a:buFont typeface="Arial" panose="020B0604020202020204" pitchFamily="34" charset="0"/>
              <a:buChar char="•"/>
            </a:pPr>
            <a:r>
              <a:rPr lang="en-US" sz="1267" dirty="0">
                <a:solidFill>
                  <a:srgbClr val="E5E0DF"/>
                </a:solidFill>
                <a:latin typeface="Barlow" pitchFamily="34" charset="0"/>
                <a:ea typeface="Barlow" pitchFamily="34" charset="-122"/>
                <a:cs typeface="Barlow" pitchFamily="34" charset="-120"/>
              </a:rPr>
              <a:t>Transformation: Water rights and agreements become smart contracts on the blockchain.</a:t>
            </a:r>
            <a:endParaRPr lang="en-US" sz="1267" dirty="0"/>
          </a:p>
        </p:txBody>
      </p:sp>
      <p:sp>
        <p:nvSpPr>
          <p:cNvPr id="18" name="Text 12"/>
          <p:cNvSpPr/>
          <p:nvPr/>
        </p:nvSpPr>
        <p:spPr>
          <a:xfrm>
            <a:off x="8367356" y="4412576"/>
            <a:ext cx="2345650" cy="762596"/>
          </a:xfrm>
          <a:prstGeom prst="rect">
            <a:avLst/>
          </a:prstGeom>
          <a:noFill/>
          <a:ln/>
        </p:spPr>
        <p:txBody>
          <a:bodyPr wrap="square" rtlCol="0" anchor="t"/>
          <a:lstStyle/>
          <a:p>
            <a:pPr marL="342900" indent="-342900" algn="l">
              <a:lnSpc>
                <a:spcPts val="2028"/>
              </a:lnSpc>
              <a:buSzPct val="100000"/>
              <a:buFont typeface="Arial" panose="020B0604020202020204" pitchFamily="34" charset="0"/>
              <a:buChar char="•"/>
            </a:pPr>
            <a:r>
              <a:rPr lang="en-US" sz="1267" dirty="0">
                <a:solidFill>
                  <a:srgbClr val="E5E0DF"/>
                </a:solidFill>
                <a:latin typeface="Barlow" pitchFamily="34" charset="0"/>
                <a:ea typeface="Barlow" pitchFamily="34" charset="-122"/>
                <a:cs typeface="Barlow" pitchFamily="34" charset="-120"/>
              </a:rPr>
              <a:t>Decentralization: No central authority reduces the risk of manipulation.</a:t>
            </a:r>
            <a:endParaRPr lang="en-US" sz="1267" dirty="0"/>
          </a:p>
        </p:txBody>
      </p:sp>
      <p:sp>
        <p:nvSpPr>
          <p:cNvPr id="19" name="Text 13"/>
          <p:cNvSpPr/>
          <p:nvPr/>
        </p:nvSpPr>
        <p:spPr>
          <a:xfrm>
            <a:off x="8367356" y="5403850"/>
            <a:ext cx="2345649" cy="2260600"/>
          </a:xfrm>
          <a:prstGeom prst="rect">
            <a:avLst/>
          </a:prstGeom>
          <a:noFill/>
          <a:ln/>
        </p:spPr>
        <p:txBody>
          <a:bodyPr wrap="square" rtlCol="0" anchor="t"/>
          <a:lstStyle/>
          <a:p>
            <a:pPr marL="342900" indent="-342900" algn="l">
              <a:lnSpc>
                <a:spcPts val="2028"/>
              </a:lnSpc>
              <a:buSzPct val="100000"/>
              <a:buFont typeface="Arial" panose="020B0604020202020204" pitchFamily="34" charset="0"/>
              <a:buChar char="•"/>
            </a:pPr>
            <a:r>
              <a:rPr lang="en-US" sz="1267" b="1" dirty="0">
                <a:solidFill>
                  <a:srgbClr val="E5E0DF"/>
                </a:solidFill>
                <a:latin typeface="Barlow" pitchFamily="34" charset="0"/>
                <a:ea typeface="Barlow" pitchFamily="34" charset="-122"/>
                <a:cs typeface="Barlow" pitchFamily="34" charset="-120"/>
              </a:rPr>
              <a:t>Cost Reduction:</a:t>
            </a:r>
            <a:r>
              <a:rPr lang="en-US" sz="1267" dirty="0">
                <a:solidFill>
                  <a:srgbClr val="E5E0DF"/>
                </a:solidFill>
                <a:latin typeface="Barlow" pitchFamily="34" charset="0"/>
                <a:ea typeface="Barlow" pitchFamily="34" charset="-122"/>
                <a:cs typeface="Barlow" pitchFamily="34" charset="-120"/>
              </a:rPr>
              <a:t> By eliminating intermediaries, smart contracts reduce transaction costs, making water trading more cost-effective for all parties involved.</a:t>
            </a:r>
            <a:endParaRPr lang="en-US" sz="1267" dirty="0"/>
          </a:p>
        </p:txBody>
      </p:sp>
      <p:pic>
        <p:nvPicPr>
          <p:cNvPr id="21" name="Picture 20">
            <a:extLst>
              <a:ext uri="{FF2B5EF4-FFF2-40B4-BE49-F238E27FC236}">
                <a16:creationId xmlns:a16="http://schemas.microsoft.com/office/drawing/2014/main" id="{AC51343D-D986-3B00-AD6C-CAC01F439F5A}"/>
              </a:ext>
            </a:extLst>
          </p:cNvPr>
          <p:cNvPicPr>
            <a:picLocks noChangeAspect="1"/>
          </p:cNvPicPr>
          <p:nvPr/>
        </p:nvPicPr>
        <p:blipFill>
          <a:blip r:embed="rId7"/>
          <a:stretch>
            <a:fillRect/>
          </a:stretch>
        </p:blipFill>
        <p:spPr>
          <a:xfrm>
            <a:off x="1" y="0"/>
            <a:ext cx="2564576" cy="642818"/>
          </a:xfrm>
          <a:prstGeom prst="rect">
            <a:avLst/>
          </a:prstGeom>
        </p:spPr>
      </p:pic>
      <p:pic>
        <p:nvPicPr>
          <p:cNvPr id="23" name="Picture 22">
            <a:extLst>
              <a:ext uri="{FF2B5EF4-FFF2-40B4-BE49-F238E27FC236}">
                <a16:creationId xmlns:a16="http://schemas.microsoft.com/office/drawing/2014/main" id="{A69C392E-A5D4-AA69-DBFB-4A4F1679AE79}"/>
              </a:ext>
            </a:extLst>
          </p:cNvPr>
          <p:cNvPicPr>
            <a:picLocks noChangeAspect="1"/>
          </p:cNvPicPr>
          <p:nvPr/>
        </p:nvPicPr>
        <p:blipFill>
          <a:blip r:embed="rId8"/>
          <a:stretch>
            <a:fillRect/>
          </a:stretch>
        </p:blipFill>
        <p:spPr>
          <a:xfrm>
            <a:off x="13496924" y="37742"/>
            <a:ext cx="1133475" cy="809625"/>
          </a:xfrm>
          <a:prstGeom prst="rect">
            <a:avLst/>
          </a:prstGeom>
        </p:spPr>
      </p:pic>
      <p:pic>
        <p:nvPicPr>
          <p:cNvPr id="26" name="Picture 25">
            <a:extLst>
              <a:ext uri="{FF2B5EF4-FFF2-40B4-BE49-F238E27FC236}">
                <a16:creationId xmlns:a16="http://schemas.microsoft.com/office/drawing/2014/main" id="{3AAADBE9-45C3-237C-260F-6FCB7055618F}"/>
              </a:ext>
            </a:extLst>
          </p:cNvPr>
          <p:cNvPicPr>
            <a:picLocks noChangeAspect="1"/>
          </p:cNvPicPr>
          <p:nvPr/>
        </p:nvPicPr>
        <p:blipFill>
          <a:blip r:embed="rId9"/>
          <a:stretch>
            <a:fillRect/>
          </a:stretch>
        </p:blipFill>
        <p:spPr>
          <a:xfrm>
            <a:off x="0" y="7981937"/>
            <a:ext cx="14630400" cy="2476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w="13811">
            <a:solidFill>
              <a:srgbClr val="FFFFFF">
                <a:alpha val="16000"/>
              </a:srgbClr>
            </a:solidFill>
            <a:prstDash val="solid"/>
          </a:ln>
        </p:spPr>
        <p:txBody>
          <a:bodyPr/>
          <a:lstStyle/>
          <a:p>
            <a:endParaRPr lang="en-IN"/>
          </a:p>
        </p:txBody>
      </p:sp>
      <p:sp>
        <p:nvSpPr>
          <p:cNvPr id="4" name="Text 1"/>
          <p:cNvSpPr/>
          <p:nvPr/>
        </p:nvSpPr>
        <p:spPr>
          <a:xfrm>
            <a:off x="4490799" y="849273"/>
            <a:ext cx="5958840" cy="694373"/>
          </a:xfrm>
          <a:prstGeom prst="rect">
            <a:avLst/>
          </a:prstGeom>
          <a:noFill/>
          <a:ln/>
        </p:spPr>
        <p:txBody>
          <a:bodyPr wrap="none" rtlCol="0" anchor="t"/>
          <a:lstStyle/>
          <a:p>
            <a:pPr marL="0" indent="0">
              <a:lnSpc>
                <a:spcPts val="5468"/>
              </a:lnSpc>
              <a:buNone/>
            </a:pPr>
            <a:r>
              <a:rPr lang="en-US" sz="4374" b="1" dirty="0">
                <a:solidFill>
                  <a:srgbClr val="FFFFFF"/>
                </a:solidFill>
                <a:latin typeface="Barlow" pitchFamily="34" charset="0"/>
                <a:ea typeface="Barlow" pitchFamily="34" charset="-122"/>
                <a:cs typeface="Barlow" pitchFamily="34" charset="-120"/>
              </a:rPr>
              <a:t>Drought Resistant Crops</a:t>
            </a:r>
            <a:endParaRPr lang="en-US" sz="4374" dirty="0"/>
          </a:p>
        </p:txBody>
      </p:sp>
      <p:sp>
        <p:nvSpPr>
          <p:cNvPr id="5" name="Shape 2"/>
          <p:cNvSpPr/>
          <p:nvPr/>
        </p:nvSpPr>
        <p:spPr>
          <a:xfrm>
            <a:off x="4490799" y="1876901"/>
            <a:ext cx="4542115" cy="3173730"/>
          </a:xfrm>
          <a:prstGeom prst="roundRect">
            <a:avLst>
              <a:gd name="adj" fmla="val 3151"/>
            </a:avLst>
          </a:prstGeom>
          <a:solidFill>
            <a:srgbClr val="790709"/>
          </a:solidFill>
          <a:ln w="13811">
            <a:solidFill>
              <a:srgbClr val="91080B"/>
            </a:solidFill>
            <a:prstDash val="solid"/>
          </a:ln>
        </p:spPr>
        <p:txBody>
          <a:bodyPr/>
          <a:lstStyle/>
          <a:p>
            <a:endParaRPr lang="en-IN"/>
          </a:p>
        </p:txBody>
      </p:sp>
      <p:sp>
        <p:nvSpPr>
          <p:cNvPr id="6" name="Text 3"/>
          <p:cNvSpPr/>
          <p:nvPr/>
        </p:nvSpPr>
        <p:spPr>
          <a:xfrm>
            <a:off x="4726781" y="2112883"/>
            <a:ext cx="4070152" cy="694373"/>
          </a:xfrm>
          <a:prstGeom prst="rect">
            <a:avLst/>
          </a:prstGeom>
          <a:noFill/>
          <a:ln/>
        </p:spPr>
        <p:txBody>
          <a:bodyPr wrap="square" rtlCol="0" anchor="t"/>
          <a:lstStyle/>
          <a:p>
            <a:pPr marL="0" indent="0">
              <a:lnSpc>
                <a:spcPts val="2734"/>
              </a:lnSpc>
              <a:buNone/>
            </a:pPr>
            <a:r>
              <a:rPr lang="en-US" sz="2187" b="1" dirty="0">
                <a:solidFill>
                  <a:srgbClr val="E5E0DF"/>
                </a:solidFill>
                <a:latin typeface="Barlow" pitchFamily="34" charset="0"/>
                <a:ea typeface="Barlow" pitchFamily="34" charset="-122"/>
                <a:cs typeface="Barlow" pitchFamily="34" charset="-120"/>
              </a:rPr>
              <a:t>Enhancing Agricultural Resilience</a:t>
            </a:r>
            <a:endParaRPr lang="en-US" sz="2187" dirty="0"/>
          </a:p>
        </p:txBody>
      </p:sp>
      <p:sp>
        <p:nvSpPr>
          <p:cNvPr id="7" name="Text 4"/>
          <p:cNvSpPr/>
          <p:nvPr/>
        </p:nvSpPr>
        <p:spPr>
          <a:xfrm>
            <a:off x="4726781" y="3029426"/>
            <a:ext cx="4070152" cy="1777008"/>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Boosting agricultural resilience involves adopting drought-resistant crops and smart irrigation to ensure consistent food production in the face of climate-related challenges.y.</a:t>
            </a:r>
            <a:endParaRPr lang="en-US" sz="1750" dirty="0"/>
          </a:p>
        </p:txBody>
      </p:sp>
      <p:sp>
        <p:nvSpPr>
          <p:cNvPr id="8" name="Shape 5"/>
          <p:cNvSpPr/>
          <p:nvPr/>
        </p:nvSpPr>
        <p:spPr>
          <a:xfrm>
            <a:off x="9255085" y="1876901"/>
            <a:ext cx="4542115" cy="3173730"/>
          </a:xfrm>
          <a:prstGeom prst="roundRect">
            <a:avLst>
              <a:gd name="adj" fmla="val 3151"/>
            </a:avLst>
          </a:prstGeom>
          <a:solidFill>
            <a:srgbClr val="790709"/>
          </a:solidFill>
          <a:ln w="13811">
            <a:solidFill>
              <a:srgbClr val="91080B"/>
            </a:solidFill>
            <a:prstDash val="solid"/>
          </a:ln>
        </p:spPr>
        <p:txBody>
          <a:bodyPr/>
          <a:lstStyle/>
          <a:p>
            <a:endParaRPr lang="en-IN"/>
          </a:p>
        </p:txBody>
      </p:sp>
      <p:sp>
        <p:nvSpPr>
          <p:cNvPr id="9" name="Text 6"/>
          <p:cNvSpPr/>
          <p:nvPr/>
        </p:nvSpPr>
        <p:spPr>
          <a:xfrm>
            <a:off x="9491067" y="2112883"/>
            <a:ext cx="3474720" cy="347186"/>
          </a:xfrm>
          <a:prstGeom prst="rect">
            <a:avLst/>
          </a:prstGeom>
          <a:noFill/>
          <a:ln/>
        </p:spPr>
        <p:txBody>
          <a:bodyPr wrap="none" rtlCol="0" anchor="t"/>
          <a:lstStyle/>
          <a:p>
            <a:pPr marL="0" indent="0">
              <a:lnSpc>
                <a:spcPts val="2734"/>
              </a:lnSpc>
              <a:buNone/>
            </a:pPr>
            <a:r>
              <a:rPr lang="en-US" sz="2187" b="1" dirty="0">
                <a:solidFill>
                  <a:srgbClr val="E5E0DF"/>
                </a:solidFill>
                <a:latin typeface="Barlow" pitchFamily="34" charset="0"/>
                <a:ea typeface="Barlow" pitchFamily="34" charset="-122"/>
                <a:cs typeface="Barlow" pitchFamily="34" charset="-120"/>
              </a:rPr>
              <a:t>Beyond Genetic Modification</a:t>
            </a:r>
            <a:endParaRPr lang="en-US" sz="2187" dirty="0"/>
          </a:p>
        </p:txBody>
      </p:sp>
      <p:sp>
        <p:nvSpPr>
          <p:cNvPr id="10" name="Text 7"/>
          <p:cNvSpPr/>
          <p:nvPr/>
        </p:nvSpPr>
        <p:spPr>
          <a:xfrm>
            <a:off x="9491067" y="2682240"/>
            <a:ext cx="4070152" cy="2132409"/>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Beyond Genetic Modification explores innovative agricultural practices, such as precision farming and sustainable crop management, to enhance crop resilience without relying solely on genetic modifications.</a:t>
            </a:r>
            <a:endParaRPr lang="en-US" sz="1750" dirty="0"/>
          </a:p>
        </p:txBody>
      </p:sp>
      <p:sp>
        <p:nvSpPr>
          <p:cNvPr id="11" name="Shape 8"/>
          <p:cNvSpPr/>
          <p:nvPr/>
        </p:nvSpPr>
        <p:spPr>
          <a:xfrm>
            <a:off x="4490799" y="5272802"/>
            <a:ext cx="9306401" cy="2107525"/>
          </a:xfrm>
          <a:prstGeom prst="roundRect">
            <a:avLst>
              <a:gd name="adj" fmla="val 4744"/>
            </a:avLst>
          </a:prstGeom>
          <a:solidFill>
            <a:srgbClr val="790709"/>
          </a:solidFill>
          <a:ln w="13811">
            <a:solidFill>
              <a:srgbClr val="91080B"/>
            </a:solidFill>
            <a:prstDash val="solid"/>
          </a:ln>
        </p:spPr>
        <p:txBody>
          <a:bodyPr/>
          <a:lstStyle/>
          <a:p>
            <a:endParaRPr lang="en-IN"/>
          </a:p>
        </p:txBody>
      </p:sp>
      <p:sp>
        <p:nvSpPr>
          <p:cNvPr id="12" name="Text 9"/>
          <p:cNvSpPr/>
          <p:nvPr/>
        </p:nvSpPr>
        <p:spPr>
          <a:xfrm>
            <a:off x="4726781" y="5508784"/>
            <a:ext cx="2842260" cy="347186"/>
          </a:xfrm>
          <a:prstGeom prst="rect">
            <a:avLst/>
          </a:prstGeom>
          <a:noFill/>
          <a:ln/>
        </p:spPr>
        <p:txBody>
          <a:bodyPr wrap="none" rtlCol="0" anchor="t"/>
          <a:lstStyle/>
          <a:p>
            <a:pPr marL="0" indent="0">
              <a:lnSpc>
                <a:spcPts val="2734"/>
              </a:lnSpc>
              <a:buNone/>
            </a:pPr>
            <a:r>
              <a:rPr lang="en-US" sz="2187" b="1" dirty="0">
                <a:solidFill>
                  <a:srgbClr val="E5E0DF"/>
                </a:solidFill>
                <a:latin typeface="Barlow" pitchFamily="34" charset="0"/>
                <a:ea typeface="Barlow" pitchFamily="34" charset="-122"/>
                <a:cs typeface="Barlow" pitchFamily="34" charset="-120"/>
              </a:rPr>
              <a:t>Millets - The Superfood</a:t>
            </a:r>
            <a:endParaRPr lang="en-US" sz="2187" dirty="0"/>
          </a:p>
        </p:txBody>
      </p:sp>
      <p:sp>
        <p:nvSpPr>
          <p:cNvPr id="13" name="Text 10"/>
          <p:cNvSpPr/>
          <p:nvPr/>
        </p:nvSpPr>
        <p:spPr>
          <a:xfrm>
            <a:off x="4726781" y="6078141"/>
            <a:ext cx="8834438" cy="1066205"/>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Rich in nutrients, they thrive with minimal water requirements. Millets not only nourish but also offer a sustainable solution to drought-related challenges. As water-efficient crops, they empower regions to adapt to water scarcity effectively</a:t>
            </a:r>
            <a:endParaRPr lang="en-US" sz="1750" dirty="0"/>
          </a:p>
        </p:txBody>
      </p:sp>
      <p:pic>
        <p:nvPicPr>
          <p:cNvPr id="14" name="Image 1" descr="preencoded.png"/>
          <p:cNvPicPr>
            <a:picLocks noChangeAspect="1"/>
          </p:cNvPicPr>
          <p:nvPr/>
        </p:nvPicPr>
        <p:blipFill>
          <a:blip r:embed="rId4"/>
          <a:stretch>
            <a:fillRect/>
          </a:stretch>
        </p:blipFill>
        <p:spPr>
          <a:xfrm>
            <a:off x="0" y="0"/>
            <a:ext cx="3657600" cy="8229600"/>
          </a:xfrm>
          <a:prstGeom prst="rect">
            <a:avLst/>
          </a:prstGeom>
        </p:spPr>
      </p:pic>
      <p:pic>
        <p:nvPicPr>
          <p:cNvPr id="15" name="Picture 14">
            <a:extLst>
              <a:ext uri="{FF2B5EF4-FFF2-40B4-BE49-F238E27FC236}">
                <a16:creationId xmlns:a16="http://schemas.microsoft.com/office/drawing/2014/main" id="{8912E87F-C369-E04E-E2C5-4ECFB03AAA87}"/>
              </a:ext>
            </a:extLst>
          </p:cNvPr>
          <p:cNvPicPr>
            <a:picLocks noChangeAspect="1"/>
          </p:cNvPicPr>
          <p:nvPr/>
        </p:nvPicPr>
        <p:blipFill>
          <a:blip r:embed="rId5"/>
          <a:stretch>
            <a:fillRect/>
          </a:stretch>
        </p:blipFill>
        <p:spPr>
          <a:xfrm>
            <a:off x="1" y="0"/>
            <a:ext cx="2564576" cy="642818"/>
          </a:xfrm>
          <a:prstGeom prst="rect">
            <a:avLst/>
          </a:prstGeom>
        </p:spPr>
      </p:pic>
      <p:pic>
        <p:nvPicPr>
          <p:cNvPr id="16" name="Picture 15">
            <a:extLst>
              <a:ext uri="{FF2B5EF4-FFF2-40B4-BE49-F238E27FC236}">
                <a16:creationId xmlns:a16="http://schemas.microsoft.com/office/drawing/2014/main" id="{3231C558-0FAF-B73B-FF35-0C397E7C62AF}"/>
              </a:ext>
            </a:extLst>
          </p:cNvPr>
          <p:cNvPicPr>
            <a:picLocks noChangeAspect="1"/>
          </p:cNvPicPr>
          <p:nvPr/>
        </p:nvPicPr>
        <p:blipFill>
          <a:blip r:embed="rId6"/>
          <a:stretch>
            <a:fillRect/>
          </a:stretch>
        </p:blipFill>
        <p:spPr>
          <a:xfrm>
            <a:off x="13496924" y="37742"/>
            <a:ext cx="1133475" cy="809625"/>
          </a:xfrm>
          <a:prstGeom prst="rect">
            <a:avLst/>
          </a:prstGeom>
        </p:spPr>
      </p:pic>
      <p:pic>
        <p:nvPicPr>
          <p:cNvPr id="17" name="Picture 16">
            <a:extLst>
              <a:ext uri="{FF2B5EF4-FFF2-40B4-BE49-F238E27FC236}">
                <a16:creationId xmlns:a16="http://schemas.microsoft.com/office/drawing/2014/main" id="{9CA73D16-8100-DBC1-05CA-A48B69ED8C07}"/>
              </a:ext>
            </a:extLst>
          </p:cNvPr>
          <p:cNvPicPr>
            <a:picLocks noChangeAspect="1"/>
          </p:cNvPicPr>
          <p:nvPr/>
        </p:nvPicPr>
        <p:blipFill>
          <a:blip r:embed="rId7"/>
          <a:stretch>
            <a:fillRect/>
          </a:stretch>
        </p:blipFill>
        <p:spPr>
          <a:xfrm>
            <a:off x="0" y="7981937"/>
            <a:ext cx="14630400" cy="2476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64"/>
            <a:ext cx="14630400" cy="8230764"/>
          </a:xfrm>
          <a:prstGeom prst="rect">
            <a:avLst/>
          </a:prstGeom>
          <a:solidFill>
            <a:srgbClr val="0C0C0C">
              <a:alpha val="75000"/>
            </a:srgbClr>
          </a:solidFill>
          <a:ln w="10239">
            <a:solidFill>
              <a:srgbClr val="FFFFFF">
                <a:alpha val="16000"/>
              </a:srgbClr>
            </a:solidFill>
            <a:prstDash val="solid"/>
          </a:ln>
        </p:spPr>
        <p:txBody>
          <a:bodyPr/>
          <a:lstStyle/>
          <a:p>
            <a:endParaRPr lang="en-IN" dirty="0"/>
          </a:p>
        </p:txBody>
      </p:sp>
      <p:sp>
        <p:nvSpPr>
          <p:cNvPr id="4" name="Text 1"/>
          <p:cNvSpPr/>
          <p:nvPr/>
        </p:nvSpPr>
        <p:spPr>
          <a:xfrm>
            <a:off x="5654873" y="456248"/>
            <a:ext cx="6012180" cy="516374"/>
          </a:xfrm>
          <a:prstGeom prst="rect">
            <a:avLst/>
          </a:prstGeom>
          <a:noFill/>
          <a:ln/>
        </p:spPr>
        <p:txBody>
          <a:bodyPr wrap="none" rtlCol="0" anchor="t"/>
          <a:lstStyle/>
          <a:p>
            <a:pPr marL="0" indent="0">
              <a:lnSpc>
                <a:spcPts val="4067"/>
              </a:lnSpc>
              <a:buNone/>
            </a:pPr>
            <a:r>
              <a:rPr lang="en-US" sz="3253" b="1" dirty="0">
                <a:solidFill>
                  <a:srgbClr val="FFFFFF"/>
                </a:solidFill>
                <a:latin typeface="Barlow" pitchFamily="34" charset="0"/>
                <a:ea typeface="Barlow" pitchFamily="34" charset="-122"/>
                <a:cs typeface="Barlow" pitchFamily="34" charset="-120"/>
              </a:rPr>
              <a:t>Smart Water Grids in Urban Areas</a:t>
            </a:r>
            <a:endParaRPr lang="en-US" sz="3253" dirty="0"/>
          </a:p>
        </p:txBody>
      </p:sp>
      <p:sp>
        <p:nvSpPr>
          <p:cNvPr id="5" name="Shape 2"/>
          <p:cNvSpPr/>
          <p:nvPr/>
        </p:nvSpPr>
        <p:spPr>
          <a:xfrm>
            <a:off x="5886331" y="1220510"/>
            <a:ext cx="32980" cy="6552724"/>
          </a:xfrm>
          <a:prstGeom prst="rect">
            <a:avLst/>
          </a:prstGeom>
          <a:solidFill>
            <a:srgbClr val="91080B"/>
          </a:solidFill>
          <a:ln/>
        </p:spPr>
        <p:txBody>
          <a:bodyPr/>
          <a:lstStyle/>
          <a:p>
            <a:endParaRPr lang="en-IN"/>
          </a:p>
        </p:txBody>
      </p:sp>
      <p:sp>
        <p:nvSpPr>
          <p:cNvPr id="6" name="Shape 3"/>
          <p:cNvSpPr/>
          <p:nvPr/>
        </p:nvSpPr>
        <p:spPr>
          <a:xfrm>
            <a:off x="6088678" y="1518940"/>
            <a:ext cx="578406" cy="32980"/>
          </a:xfrm>
          <a:prstGeom prst="rect">
            <a:avLst/>
          </a:prstGeom>
          <a:solidFill>
            <a:srgbClr val="91080B"/>
          </a:solidFill>
          <a:ln/>
        </p:spPr>
        <p:txBody>
          <a:bodyPr/>
          <a:lstStyle/>
          <a:p>
            <a:endParaRPr lang="en-IN"/>
          </a:p>
        </p:txBody>
      </p:sp>
      <p:sp>
        <p:nvSpPr>
          <p:cNvPr id="7" name="Shape 4"/>
          <p:cNvSpPr/>
          <p:nvPr/>
        </p:nvSpPr>
        <p:spPr>
          <a:xfrm>
            <a:off x="5716845" y="1349573"/>
            <a:ext cx="371832" cy="371832"/>
          </a:xfrm>
          <a:prstGeom prst="roundRect">
            <a:avLst>
              <a:gd name="adj" fmla="val 20002"/>
            </a:avLst>
          </a:prstGeom>
          <a:solidFill>
            <a:srgbClr val="790709"/>
          </a:solidFill>
          <a:ln w="10239">
            <a:solidFill>
              <a:srgbClr val="91080B"/>
            </a:solidFill>
            <a:prstDash val="solid"/>
          </a:ln>
        </p:spPr>
        <p:txBody>
          <a:bodyPr/>
          <a:lstStyle/>
          <a:p>
            <a:endParaRPr lang="en-IN"/>
          </a:p>
        </p:txBody>
      </p:sp>
      <p:sp>
        <p:nvSpPr>
          <p:cNvPr id="8" name="Text 5"/>
          <p:cNvSpPr/>
          <p:nvPr/>
        </p:nvSpPr>
        <p:spPr>
          <a:xfrm>
            <a:off x="5860792" y="1380530"/>
            <a:ext cx="83820" cy="309801"/>
          </a:xfrm>
          <a:prstGeom prst="rect">
            <a:avLst/>
          </a:prstGeom>
          <a:noFill/>
          <a:ln/>
        </p:spPr>
        <p:txBody>
          <a:bodyPr wrap="none" rtlCol="0" anchor="t"/>
          <a:lstStyle/>
          <a:p>
            <a:pPr marL="0" indent="0" algn="ctr">
              <a:lnSpc>
                <a:spcPts val="2440"/>
              </a:lnSpc>
              <a:buNone/>
            </a:pPr>
            <a:r>
              <a:rPr lang="en-US" sz="1952" b="1" dirty="0">
                <a:solidFill>
                  <a:srgbClr val="E5E0DF"/>
                </a:solidFill>
                <a:latin typeface="Barlow" pitchFamily="34" charset="0"/>
                <a:ea typeface="Barlow" pitchFamily="34" charset="-122"/>
                <a:cs typeface="Barlow" pitchFamily="34" charset="-120"/>
              </a:rPr>
              <a:t>1</a:t>
            </a:r>
            <a:endParaRPr lang="en-US" sz="1952" dirty="0"/>
          </a:p>
        </p:txBody>
      </p:sp>
      <p:sp>
        <p:nvSpPr>
          <p:cNvPr id="9" name="Text 6"/>
          <p:cNvSpPr/>
          <p:nvPr/>
        </p:nvSpPr>
        <p:spPr>
          <a:xfrm>
            <a:off x="6811685" y="1385768"/>
            <a:ext cx="1943100" cy="258128"/>
          </a:xfrm>
          <a:prstGeom prst="rect">
            <a:avLst/>
          </a:prstGeom>
          <a:noFill/>
          <a:ln/>
        </p:spPr>
        <p:txBody>
          <a:bodyPr wrap="none" rtlCol="0" anchor="t"/>
          <a:lstStyle/>
          <a:p>
            <a:pPr marL="0" indent="0" algn="l">
              <a:lnSpc>
                <a:spcPts val="2033"/>
              </a:lnSpc>
              <a:buNone/>
            </a:pPr>
            <a:r>
              <a:rPr lang="en-US" sz="1627" b="1" dirty="0">
                <a:solidFill>
                  <a:srgbClr val="E5E0DF"/>
                </a:solidFill>
                <a:latin typeface="Barlow" pitchFamily="34" charset="0"/>
                <a:ea typeface="Barlow" pitchFamily="34" charset="-122"/>
                <a:cs typeface="Barlow" pitchFamily="34" charset="-120"/>
              </a:rPr>
              <a:t>Real-Time Monitoring</a:t>
            </a:r>
            <a:endParaRPr lang="en-US" sz="1627" dirty="0"/>
          </a:p>
        </p:txBody>
      </p:sp>
      <p:sp>
        <p:nvSpPr>
          <p:cNvPr id="10" name="Text 7"/>
          <p:cNvSpPr/>
          <p:nvPr/>
        </p:nvSpPr>
        <p:spPr>
          <a:xfrm>
            <a:off x="7076003" y="1829753"/>
            <a:ext cx="5557004" cy="792956"/>
          </a:xfrm>
          <a:prstGeom prst="rect">
            <a:avLst/>
          </a:prstGeom>
          <a:noFill/>
          <a:ln/>
        </p:spPr>
        <p:txBody>
          <a:bodyPr wrap="square" rtlCol="0" anchor="t"/>
          <a:lstStyle/>
          <a:p>
            <a:pPr marL="342900" indent="-342900" algn="l">
              <a:lnSpc>
                <a:spcPts val="2082"/>
              </a:lnSpc>
              <a:buSzPct val="100000"/>
              <a:buFont typeface="+mj-lt"/>
              <a:buAutoNum type="arabicPeriod"/>
            </a:pPr>
            <a:r>
              <a:rPr lang="en-US" sz="1301" b="1" dirty="0">
                <a:solidFill>
                  <a:srgbClr val="E5E0DF"/>
                </a:solidFill>
                <a:latin typeface="Barlow" pitchFamily="34" charset="0"/>
                <a:ea typeface="Barlow" pitchFamily="34" charset="-122"/>
                <a:cs typeface="Barlow" pitchFamily="34" charset="-120"/>
              </a:rPr>
              <a:t>Immediate Issue Identification:</a:t>
            </a:r>
            <a:r>
              <a:rPr lang="en-US" sz="1301" dirty="0">
                <a:solidFill>
                  <a:srgbClr val="E5E0DF"/>
                </a:solidFill>
                <a:latin typeface="Barlow" pitchFamily="34" charset="0"/>
                <a:ea typeface="Barlow" pitchFamily="34" charset="-122"/>
                <a:cs typeface="Barlow" pitchFamily="34" charset="-120"/>
              </a:rPr>
              <a:t> Real-time monitoring swiftly detects any abnormalities or inefficiencies in water distribution, allowing for immediate issue identification and resolution.</a:t>
            </a:r>
            <a:endParaRPr lang="en-US" sz="1301" dirty="0"/>
          </a:p>
        </p:txBody>
      </p:sp>
      <p:sp>
        <p:nvSpPr>
          <p:cNvPr id="11" name="Text 8"/>
          <p:cNvSpPr/>
          <p:nvPr/>
        </p:nvSpPr>
        <p:spPr>
          <a:xfrm>
            <a:off x="7076003" y="2688788"/>
            <a:ext cx="5557004" cy="792956"/>
          </a:xfrm>
          <a:prstGeom prst="rect">
            <a:avLst/>
          </a:prstGeom>
          <a:noFill/>
          <a:ln/>
        </p:spPr>
        <p:txBody>
          <a:bodyPr wrap="square" rtlCol="0" anchor="t"/>
          <a:lstStyle/>
          <a:p>
            <a:pPr marL="342900" indent="-342900" algn="l">
              <a:lnSpc>
                <a:spcPts val="2082"/>
              </a:lnSpc>
              <a:buSzPct val="100000"/>
              <a:buFont typeface="+mj-lt"/>
              <a:buAutoNum type="arabicPeriod" startAt="2"/>
            </a:pPr>
            <a:r>
              <a:rPr lang="en-US" sz="1301" b="1" dirty="0">
                <a:solidFill>
                  <a:srgbClr val="E5E0DF"/>
                </a:solidFill>
                <a:latin typeface="Barlow" pitchFamily="34" charset="0"/>
                <a:ea typeface="Barlow" pitchFamily="34" charset="-122"/>
                <a:cs typeface="Barlow" pitchFamily="34" charset="-120"/>
              </a:rPr>
              <a:t>Data-Driven Decision-Making:</a:t>
            </a:r>
            <a:r>
              <a:rPr lang="en-US" sz="1301" dirty="0">
                <a:solidFill>
                  <a:srgbClr val="E5E0DF"/>
                </a:solidFill>
                <a:latin typeface="Barlow" pitchFamily="34" charset="0"/>
                <a:ea typeface="Barlow" pitchFamily="34" charset="-122"/>
                <a:cs typeface="Barlow" pitchFamily="34" charset="-120"/>
              </a:rPr>
              <a:t> Continuous monitoring provides data that supports informed decisions to optimize water distribution and resource allocation in real time.</a:t>
            </a:r>
            <a:endParaRPr lang="en-US" sz="1301" dirty="0"/>
          </a:p>
        </p:txBody>
      </p:sp>
      <p:sp>
        <p:nvSpPr>
          <p:cNvPr id="12" name="Shape 9"/>
          <p:cNvSpPr/>
          <p:nvPr/>
        </p:nvSpPr>
        <p:spPr>
          <a:xfrm>
            <a:off x="6088678" y="4110692"/>
            <a:ext cx="578406" cy="32980"/>
          </a:xfrm>
          <a:prstGeom prst="rect">
            <a:avLst/>
          </a:prstGeom>
          <a:solidFill>
            <a:srgbClr val="91080B"/>
          </a:solidFill>
          <a:ln/>
        </p:spPr>
        <p:txBody>
          <a:bodyPr/>
          <a:lstStyle/>
          <a:p>
            <a:endParaRPr lang="en-IN"/>
          </a:p>
        </p:txBody>
      </p:sp>
      <p:sp>
        <p:nvSpPr>
          <p:cNvPr id="13" name="Shape 10"/>
          <p:cNvSpPr/>
          <p:nvPr/>
        </p:nvSpPr>
        <p:spPr>
          <a:xfrm>
            <a:off x="5716845" y="3941326"/>
            <a:ext cx="371832" cy="371832"/>
          </a:xfrm>
          <a:prstGeom prst="roundRect">
            <a:avLst>
              <a:gd name="adj" fmla="val 20002"/>
            </a:avLst>
          </a:prstGeom>
          <a:solidFill>
            <a:srgbClr val="790709"/>
          </a:solidFill>
          <a:ln w="10239">
            <a:solidFill>
              <a:srgbClr val="91080B"/>
            </a:solidFill>
            <a:prstDash val="solid"/>
          </a:ln>
        </p:spPr>
        <p:txBody>
          <a:bodyPr/>
          <a:lstStyle/>
          <a:p>
            <a:endParaRPr lang="en-IN"/>
          </a:p>
        </p:txBody>
      </p:sp>
      <p:sp>
        <p:nvSpPr>
          <p:cNvPr id="14" name="Text 11"/>
          <p:cNvSpPr/>
          <p:nvPr/>
        </p:nvSpPr>
        <p:spPr>
          <a:xfrm>
            <a:off x="5834122" y="3972282"/>
            <a:ext cx="137160" cy="309801"/>
          </a:xfrm>
          <a:prstGeom prst="rect">
            <a:avLst/>
          </a:prstGeom>
          <a:noFill/>
          <a:ln/>
        </p:spPr>
        <p:txBody>
          <a:bodyPr wrap="none" rtlCol="0" anchor="t"/>
          <a:lstStyle/>
          <a:p>
            <a:pPr marL="0" indent="0" algn="ctr">
              <a:lnSpc>
                <a:spcPts val="2440"/>
              </a:lnSpc>
              <a:buNone/>
            </a:pPr>
            <a:r>
              <a:rPr lang="en-US" sz="1952" b="1" dirty="0">
                <a:solidFill>
                  <a:srgbClr val="E5E0DF"/>
                </a:solidFill>
                <a:latin typeface="Barlow" pitchFamily="34" charset="0"/>
                <a:ea typeface="Barlow" pitchFamily="34" charset="-122"/>
                <a:cs typeface="Barlow" pitchFamily="34" charset="-120"/>
              </a:rPr>
              <a:t>2</a:t>
            </a:r>
            <a:endParaRPr lang="en-US" sz="1952" dirty="0"/>
          </a:p>
        </p:txBody>
      </p:sp>
      <p:sp>
        <p:nvSpPr>
          <p:cNvPr id="15" name="Text 12"/>
          <p:cNvSpPr/>
          <p:nvPr/>
        </p:nvSpPr>
        <p:spPr>
          <a:xfrm>
            <a:off x="6811685" y="3977521"/>
            <a:ext cx="2293620" cy="258128"/>
          </a:xfrm>
          <a:prstGeom prst="rect">
            <a:avLst/>
          </a:prstGeom>
          <a:noFill/>
          <a:ln/>
        </p:spPr>
        <p:txBody>
          <a:bodyPr wrap="none" rtlCol="0" anchor="t"/>
          <a:lstStyle/>
          <a:p>
            <a:pPr marL="0" indent="0" algn="l">
              <a:lnSpc>
                <a:spcPts val="2033"/>
              </a:lnSpc>
              <a:buNone/>
            </a:pPr>
            <a:r>
              <a:rPr lang="en-US" sz="1627" b="1" dirty="0">
                <a:solidFill>
                  <a:srgbClr val="E5E0DF"/>
                </a:solidFill>
                <a:latin typeface="Barlow" pitchFamily="34" charset="0"/>
                <a:ea typeface="Barlow" pitchFamily="34" charset="-122"/>
                <a:cs typeface="Barlow" pitchFamily="34" charset="-120"/>
              </a:rPr>
              <a:t>Sensors and IoT Devices:</a:t>
            </a:r>
            <a:endParaRPr lang="en-US" sz="1627" dirty="0"/>
          </a:p>
        </p:txBody>
      </p:sp>
      <p:sp>
        <p:nvSpPr>
          <p:cNvPr id="16" name="Text 13"/>
          <p:cNvSpPr/>
          <p:nvPr/>
        </p:nvSpPr>
        <p:spPr>
          <a:xfrm>
            <a:off x="7076003" y="4421505"/>
            <a:ext cx="5557004" cy="528638"/>
          </a:xfrm>
          <a:prstGeom prst="rect">
            <a:avLst/>
          </a:prstGeom>
          <a:noFill/>
          <a:ln/>
        </p:spPr>
        <p:txBody>
          <a:bodyPr wrap="square" rtlCol="0" anchor="t"/>
          <a:lstStyle/>
          <a:p>
            <a:pPr marL="342900" indent="-342900" algn="l">
              <a:lnSpc>
                <a:spcPts val="2082"/>
              </a:lnSpc>
              <a:buSzPct val="100000"/>
              <a:buFont typeface="+mj-lt"/>
              <a:buAutoNum type="arabicPeriod"/>
            </a:pPr>
            <a:r>
              <a:rPr lang="en-US" sz="1301" dirty="0">
                <a:solidFill>
                  <a:srgbClr val="E5E0DF"/>
                </a:solidFill>
                <a:latin typeface="Barlow" pitchFamily="34" charset="0"/>
                <a:ea typeface="Barlow" pitchFamily="34" charset="-122"/>
                <a:cs typeface="Barlow" pitchFamily="34" charset="-120"/>
              </a:rPr>
              <a:t> </a:t>
            </a:r>
            <a:r>
              <a:rPr lang="en-US" sz="1301" b="1" dirty="0">
                <a:solidFill>
                  <a:srgbClr val="E5E0DF"/>
                </a:solidFill>
                <a:latin typeface="Barlow" pitchFamily="34" charset="0"/>
                <a:ea typeface="Barlow" pitchFamily="34" charset="-122"/>
                <a:cs typeface="Barlow" pitchFamily="34" charset="-120"/>
              </a:rPr>
              <a:t>Flow Sensors:</a:t>
            </a:r>
            <a:r>
              <a:rPr lang="en-US" sz="1301" dirty="0">
                <a:solidFill>
                  <a:srgbClr val="E5E0DF"/>
                </a:solidFill>
                <a:latin typeface="Barlow" pitchFamily="34" charset="0"/>
                <a:ea typeface="Barlow" pitchFamily="34" charset="-122"/>
                <a:cs typeface="Barlow" pitchFamily="34" charset="-120"/>
              </a:rPr>
              <a:t> Measure water flow rates and detect leaks in the distribution network.</a:t>
            </a:r>
            <a:endParaRPr lang="en-US" sz="1301" dirty="0"/>
          </a:p>
        </p:txBody>
      </p:sp>
      <p:sp>
        <p:nvSpPr>
          <p:cNvPr id="17" name="Text 14"/>
          <p:cNvSpPr/>
          <p:nvPr/>
        </p:nvSpPr>
        <p:spPr>
          <a:xfrm>
            <a:off x="7076003" y="5016222"/>
            <a:ext cx="5557004" cy="528638"/>
          </a:xfrm>
          <a:prstGeom prst="rect">
            <a:avLst/>
          </a:prstGeom>
          <a:noFill/>
          <a:ln/>
        </p:spPr>
        <p:txBody>
          <a:bodyPr wrap="square" rtlCol="0" anchor="t"/>
          <a:lstStyle/>
          <a:p>
            <a:pPr marL="342900" indent="-342900" algn="l">
              <a:lnSpc>
                <a:spcPts val="2082"/>
              </a:lnSpc>
              <a:buSzPct val="100000"/>
              <a:buFont typeface="+mj-lt"/>
              <a:buAutoNum type="arabicPeriod" startAt="2"/>
            </a:pPr>
            <a:r>
              <a:rPr lang="en-US" sz="1301" b="1" dirty="0">
                <a:solidFill>
                  <a:srgbClr val="E5E0DF"/>
                </a:solidFill>
                <a:latin typeface="Barlow" pitchFamily="34" charset="0"/>
                <a:ea typeface="Barlow" pitchFamily="34" charset="-122"/>
                <a:cs typeface="Barlow" pitchFamily="34" charset="-120"/>
              </a:rPr>
              <a:t>IoT Connectivity:</a:t>
            </a:r>
            <a:r>
              <a:rPr lang="en-US" sz="1301" dirty="0">
                <a:solidFill>
                  <a:srgbClr val="E5E0DF"/>
                </a:solidFill>
                <a:latin typeface="Barlow" pitchFamily="34" charset="0"/>
                <a:ea typeface="Barlow" pitchFamily="34" charset="-122"/>
                <a:cs typeface="Barlow" pitchFamily="34" charset="-120"/>
              </a:rPr>
              <a:t> Utilize IoT networks to transmit data from sensors to central control systems.</a:t>
            </a:r>
            <a:endParaRPr lang="en-US" sz="1301" dirty="0"/>
          </a:p>
        </p:txBody>
      </p:sp>
      <p:sp>
        <p:nvSpPr>
          <p:cNvPr id="18" name="Shape 15"/>
          <p:cNvSpPr/>
          <p:nvPr/>
        </p:nvSpPr>
        <p:spPr>
          <a:xfrm>
            <a:off x="6088678" y="6173807"/>
            <a:ext cx="578406" cy="32980"/>
          </a:xfrm>
          <a:prstGeom prst="rect">
            <a:avLst/>
          </a:prstGeom>
          <a:solidFill>
            <a:srgbClr val="91080B"/>
          </a:solidFill>
          <a:ln/>
        </p:spPr>
        <p:txBody>
          <a:bodyPr/>
          <a:lstStyle/>
          <a:p>
            <a:endParaRPr lang="en-IN"/>
          </a:p>
        </p:txBody>
      </p:sp>
      <p:sp>
        <p:nvSpPr>
          <p:cNvPr id="19" name="Shape 16"/>
          <p:cNvSpPr/>
          <p:nvPr/>
        </p:nvSpPr>
        <p:spPr>
          <a:xfrm>
            <a:off x="5716845" y="6004441"/>
            <a:ext cx="371832" cy="371832"/>
          </a:xfrm>
          <a:prstGeom prst="roundRect">
            <a:avLst>
              <a:gd name="adj" fmla="val 20002"/>
            </a:avLst>
          </a:prstGeom>
          <a:solidFill>
            <a:srgbClr val="790709"/>
          </a:solidFill>
          <a:ln w="10239">
            <a:solidFill>
              <a:srgbClr val="91080B"/>
            </a:solidFill>
            <a:prstDash val="solid"/>
          </a:ln>
        </p:spPr>
        <p:txBody>
          <a:bodyPr/>
          <a:lstStyle/>
          <a:p>
            <a:endParaRPr lang="en-IN"/>
          </a:p>
        </p:txBody>
      </p:sp>
      <p:sp>
        <p:nvSpPr>
          <p:cNvPr id="20" name="Text 17"/>
          <p:cNvSpPr/>
          <p:nvPr/>
        </p:nvSpPr>
        <p:spPr>
          <a:xfrm>
            <a:off x="5837932" y="6035397"/>
            <a:ext cx="129540" cy="309801"/>
          </a:xfrm>
          <a:prstGeom prst="rect">
            <a:avLst/>
          </a:prstGeom>
          <a:noFill/>
          <a:ln/>
        </p:spPr>
        <p:txBody>
          <a:bodyPr wrap="none" rtlCol="0" anchor="t"/>
          <a:lstStyle/>
          <a:p>
            <a:pPr marL="0" indent="0" algn="ctr">
              <a:lnSpc>
                <a:spcPts val="2440"/>
              </a:lnSpc>
              <a:buNone/>
            </a:pPr>
            <a:r>
              <a:rPr lang="en-US" sz="1952" b="1" dirty="0">
                <a:solidFill>
                  <a:srgbClr val="E5E0DF"/>
                </a:solidFill>
                <a:latin typeface="Barlow" pitchFamily="34" charset="0"/>
                <a:ea typeface="Barlow" pitchFamily="34" charset="-122"/>
                <a:cs typeface="Barlow" pitchFamily="34" charset="-120"/>
              </a:rPr>
              <a:t>3</a:t>
            </a:r>
            <a:endParaRPr lang="en-US" sz="1952" dirty="0"/>
          </a:p>
        </p:txBody>
      </p:sp>
      <p:sp>
        <p:nvSpPr>
          <p:cNvPr id="21" name="Text 18"/>
          <p:cNvSpPr/>
          <p:nvPr/>
        </p:nvSpPr>
        <p:spPr>
          <a:xfrm>
            <a:off x="6811685" y="6040636"/>
            <a:ext cx="2659380" cy="258128"/>
          </a:xfrm>
          <a:prstGeom prst="rect">
            <a:avLst/>
          </a:prstGeom>
          <a:noFill/>
          <a:ln/>
        </p:spPr>
        <p:txBody>
          <a:bodyPr wrap="none" rtlCol="0" anchor="t"/>
          <a:lstStyle/>
          <a:p>
            <a:pPr marL="0" indent="0" algn="l">
              <a:lnSpc>
                <a:spcPts val="2033"/>
              </a:lnSpc>
              <a:buNone/>
            </a:pPr>
            <a:r>
              <a:rPr lang="en-US" sz="1627" b="1" dirty="0">
                <a:solidFill>
                  <a:srgbClr val="E5E0DF"/>
                </a:solidFill>
                <a:latin typeface="Barlow" pitchFamily="34" charset="0"/>
                <a:ea typeface="Barlow" pitchFamily="34" charset="-122"/>
                <a:cs typeface="Barlow" pitchFamily="34" charset="-120"/>
              </a:rPr>
              <a:t>Centralized Control Systems:</a:t>
            </a:r>
            <a:endParaRPr lang="en-US" sz="1627" dirty="0"/>
          </a:p>
        </p:txBody>
      </p:sp>
      <p:sp>
        <p:nvSpPr>
          <p:cNvPr id="22" name="Text 19"/>
          <p:cNvSpPr/>
          <p:nvPr/>
        </p:nvSpPr>
        <p:spPr>
          <a:xfrm>
            <a:off x="7076002" y="6484620"/>
            <a:ext cx="6163747" cy="528638"/>
          </a:xfrm>
          <a:prstGeom prst="rect">
            <a:avLst/>
          </a:prstGeom>
          <a:noFill/>
          <a:ln/>
        </p:spPr>
        <p:txBody>
          <a:bodyPr wrap="square" rtlCol="0" anchor="t"/>
          <a:lstStyle/>
          <a:p>
            <a:pPr marL="342900" indent="-342900" algn="l">
              <a:lnSpc>
                <a:spcPts val="2082"/>
              </a:lnSpc>
              <a:buSzPct val="100000"/>
              <a:buFont typeface="+mj-lt"/>
              <a:buAutoNum type="arabicPeriod"/>
            </a:pPr>
            <a:r>
              <a:rPr lang="en-US" sz="1301" b="1" dirty="0">
                <a:solidFill>
                  <a:srgbClr val="E5E0DF"/>
                </a:solidFill>
                <a:latin typeface="Barlow" pitchFamily="34" charset="0"/>
                <a:ea typeface="Barlow" pitchFamily="34" charset="-122"/>
                <a:cs typeface="Barlow" pitchFamily="34" charset="-120"/>
              </a:rPr>
              <a:t>SCADA (Supervisory Control and Data Acquisition) Systems:</a:t>
            </a:r>
            <a:r>
              <a:rPr lang="en-US" sz="1301" dirty="0">
                <a:solidFill>
                  <a:srgbClr val="E5E0DF"/>
                </a:solidFill>
                <a:latin typeface="Barlow" pitchFamily="34" charset="0"/>
                <a:ea typeface="Barlow" pitchFamily="34" charset="-122"/>
                <a:cs typeface="Barlow" pitchFamily="34" charset="-120"/>
              </a:rPr>
              <a:t> Monitor and control the entire water distribution network from a centralized location.</a:t>
            </a:r>
            <a:endParaRPr lang="en-US" sz="1301" dirty="0"/>
          </a:p>
        </p:txBody>
      </p:sp>
      <p:sp>
        <p:nvSpPr>
          <p:cNvPr id="23" name="Text 20"/>
          <p:cNvSpPr/>
          <p:nvPr/>
        </p:nvSpPr>
        <p:spPr>
          <a:xfrm>
            <a:off x="7076003" y="7079337"/>
            <a:ext cx="5557004" cy="528638"/>
          </a:xfrm>
          <a:prstGeom prst="rect">
            <a:avLst/>
          </a:prstGeom>
          <a:noFill/>
          <a:ln/>
        </p:spPr>
        <p:txBody>
          <a:bodyPr wrap="square" rtlCol="0" anchor="t"/>
          <a:lstStyle/>
          <a:p>
            <a:pPr marL="342900" indent="-342900" algn="l">
              <a:lnSpc>
                <a:spcPts val="2082"/>
              </a:lnSpc>
              <a:buSzPct val="100000"/>
              <a:buFont typeface="+mj-lt"/>
              <a:buAutoNum type="arabicPeriod" startAt="2"/>
            </a:pPr>
            <a:r>
              <a:rPr lang="en-US" sz="1301" b="1" dirty="0">
                <a:solidFill>
                  <a:srgbClr val="E5E0DF"/>
                </a:solidFill>
                <a:latin typeface="Barlow" pitchFamily="34" charset="0"/>
                <a:ea typeface="Barlow" pitchFamily="34" charset="-122"/>
                <a:cs typeface="Barlow" pitchFamily="34" charset="-120"/>
              </a:rPr>
              <a:t>Automated Valves and Pumps:</a:t>
            </a:r>
            <a:r>
              <a:rPr lang="en-US" sz="1301" dirty="0">
                <a:solidFill>
                  <a:srgbClr val="E5E0DF"/>
                </a:solidFill>
                <a:latin typeface="Barlow" pitchFamily="34" charset="0"/>
                <a:ea typeface="Barlow" pitchFamily="34" charset="-122"/>
                <a:cs typeface="Barlow" pitchFamily="34" charset="-120"/>
              </a:rPr>
              <a:t> Use automated valves and pumps that can be controlled remotely based on real-time data and demand.</a:t>
            </a:r>
            <a:endParaRPr lang="en-US" sz="1301" dirty="0"/>
          </a:p>
        </p:txBody>
      </p:sp>
      <p:pic>
        <p:nvPicPr>
          <p:cNvPr id="24" name="Image 1" descr="preencoded.png"/>
          <p:cNvPicPr>
            <a:picLocks noChangeAspect="1"/>
          </p:cNvPicPr>
          <p:nvPr/>
        </p:nvPicPr>
        <p:blipFill>
          <a:blip r:embed="rId4"/>
          <a:stretch>
            <a:fillRect/>
          </a:stretch>
        </p:blipFill>
        <p:spPr>
          <a:xfrm>
            <a:off x="0" y="0"/>
            <a:ext cx="3657600" cy="8229600"/>
          </a:xfrm>
          <a:prstGeom prst="rect">
            <a:avLst/>
          </a:prstGeom>
        </p:spPr>
      </p:pic>
      <p:pic>
        <p:nvPicPr>
          <p:cNvPr id="25" name="Picture 24">
            <a:extLst>
              <a:ext uri="{FF2B5EF4-FFF2-40B4-BE49-F238E27FC236}">
                <a16:creationId xmlns:a16="http://schemas.microsoft.com/office/drawing/2014/main" id="{B297D97B-E512-5A31-B3A0-52399766C090}"/>
              </a:ext>
            </a:extLst>
          </p:cNvPr>
          <p:cNvPicPr>
            <a:picLocks noChangeAspect="1"/>
          </p:cNvPicPr>
          <p:nvPr/>
        </p:nvPicPr>
        <p:blipFill>
          <a:blip r:embed="rId5"/>
          <a:stretch>
            <a:fillRect/>
          </a:stretch>
        </p:blipFill>
        <p:spPr>
          <a:xfrm>
            <a:off x="2" y="-1164"/>
            <a:ext cx="2564576" cy="642818"/>
          </a:xfrm>
          <a:prstGeom prst="rect">
            <a:avLst/>
          </a:prstGeom>
        </p:spPr>
      </p:pic>
      <p:pic>
        <p:nvPicPr>
          <p:cNvPr id="26" name="Picture 25">
            <a:extLst>
              <a:ext uri="{FF2B5EF4-FFF2-40B4-BE49-F238E27FC236}">
                <a16:creationId xmlns:a16="http://schemas.microsoft.com/office/drawing/2014/main" id="{ABE5E987-671B-099F-DED4-B5847489B0E8}"/>
              </a:ext>
            </a:extLst>
          </p:cNvPr>
          <p:cNvPicPr>
            <a:picLocks noChangeAspect="1"/>
          </p:cNvPicPr>
          <p:nvPr/>
        </p:nvPicPr>
        <p:blipFill>
          <a:blip r:embed="rId6"/>
          <a:stretch>
            <a:fillRect/>
          </a:stretch>
        </p:blipFill>
        <p:spPr>
          <a:xfrm>
            <a:off x="13537777" y="5637"/>
            <a:ext cx="1133475" cy="642818"/>
          </a:xfrm>
          <a:prstGeom prst="rect">
            <a:avLst/>
          </a:prstGeom>
        </p:spPr>
      </p:pic>
      <p:pic>
        <p:nvPicPr>
          <p:cNvPr id="33" name="Picture 32">
            <a:extLst>
              <a:ext uri="{FF2B5EF4-FFF2-40B4-BE49-F238E27FC236}">
                <a16:creationId xmlns:a16="http://schemas.microsoft.com/office/drawing/2014/main" id="{1188413B-AE05-F3AE-16AD-88B9C460B772}"/>
              </a:ext>
            </a:extLst>
          </p:cNvPr>
          <p:cNvPicPr>
            <a:picLocks noChangeAspect="1"/>
          </p:cNvPicPr>
          <p:nvPr/>
        </p:nvPicPr>
        <p:blipFill>
          <a:blip r:embed="rId7"/>
          <a:stretch>
            <a:fillRect/>
          </a:stretch>
        </p:blipFill>
        <p:spPr>
          <a:xfrm>
            <a:off x="0" y="7910750"/>
            <a:ext cx="14630400" cy="3336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961</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Barlow</vt:lpstr>
      <vt:lpstr>Barlow, sans-serif</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Shreyans T</cp:lastModifiedBy>
  <cp:revision>5</cp:revision>
  <dcterms:created xsi:type="dcterms:W3CDTF">2023-10-22T15:10:25Z</dcterms:created>
  <dcterms:modified xsi:type="dcterms:W3CDTF">2023-10-22T19:49:27Z</dcterms:modified>
</cp:coreProperties>
</file>